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2" roundtripDataSignature="AMtx7mjnCu2wFlcg/+Z60T5pZUv4rtUF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11" Type="http://schemas.openxmlformats.org/officeDocument/2006/relationships/slide" Target="slides/slide7.xml"/><Relationship Id="rId22" Type="http://customschemas.google.com/relationships/presentationmetadata" Target="metadata"/><Relationship Id="rId10" Type="http://schemas.openxmlformats.org/officeDocument/2006/relationships/slide" Target="slides/slide6.xml"/><Relationship Id="rId21" Type="http://schemas.openxmlformats.org/officeDocument/2006/relationships/slide" Target="slides/slide17.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19" Type="http://schemas.openxmlformats.org/officeDocument/2006/relationships/slide" Target="slides/slide15.xml"/><Relationship Id="rId6" Type="http://schemas.openxmlformats.org/officeDocument/2006/relationships/slide" Target="slides/slide2.xml"/><Relationship Id="rId18" Type="http://schemas.openxmlformats.org/officeDocument/2006/relationships/slide" Target="slides/slide14.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2fe2b27f07d_0_0: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g2fe2b27f07d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8: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9: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0: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2fe2b27f07d_0_146:notes"/>
          <p:cNvSpPr txBox="1"/>
          <p:nvPr>
            <p:ph idx="1" type="body"/>
          </p:nvPr>
        </p:nvSpPr>
        <p:spPr>
          <a:xfrm>
            <a:off x="679750" y="4715125"/>
            <a:ext cx="54381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g2fe2b27f07d_0_146: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7"/>
          <p:cNvGrpSpPr/>
          <p:nvPr/>
        </p:nvGrpSpPr>
        <p:grpSpPr>
          <a:xfrm>
            <a:off x="0" y="-8467"/>
            <a:ext cx="12192000" cy="6866467"/>
            <a:chOff x="0" y="-8467"/>
            <a:chExt cx="12192000" cy="6866467"/>
          </a:xfrm>
        </p:grpSpPr>
        <p:sp>
          <p:nvSpPr>
            <p:cNvPr id="24" name="Google Shape;24;p17"/>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9804"/>
              </a:schemeClr>
            </a:solidFill>
            <a:ln>
              <a:noFill/>
            </a:ln>
          </p:spPr>
        </p:sp>
        <p:cxnSp>
          <p:nvCxnSpPr>
            <p:cNvPr id="25" name="Google Shape;25;p17"/>
            <p:cNvCxnSpPr/>
            <p:nvPr/>
          </p:nvCxnSpPr>
          <p:spPr>
            <a:xfrm>
              <a:off x="9371012" y="0"/>
              <a:ext cx="1219200" cy="6858000"/>
            </a:xfrm>
            <a:prstGeom prst="straightConnector1">
              <a:avLst/>
            </a:prstGeom>
            <a:noFill/>
            <a:ln cap="flat" cmpd="sng" w="9525">
              <a:solidFill>
                <a:schemeClr val="accent1">
                  <a:alpha val="69804"/>
                </a:schemeClr>
              </a:solidFill>
              <a:prstDash val="solid"/>
              <a:round/>
              <a:headEnd len="sm" w="sm" type="none"/>
              <a:tailEnd len="sm" w="sm" type="none"/>
            </a:ln>
          </p:spPr>
        </p:cxnSp>
        <p:cxnSp>
          <p:nvCxnSpPr>
            <p:cNvPr id="26" name="Google Shape;26;p17"/>
            <p:cNvCxnSpPr/>
            <p:nvPr/>
          </p:nvCxnSpPr>
          <p:spPr>
            <a:xfrm flipH="1">
              <a:off x="7425267" y="3681413"/>
              <a:ext cx="4763558" cy="3176587"/>
            </a:xfrm>
            <a:prstGeom prst="straightConnector1">
              <a:avLst/>
            </a:prstGeom>
            <a:noFill/>
            <a:ln cap="flat" cmpd="sng" w="9525">
              <a:solidFill>
                <a:schemeClr val="accent1">
                  <a:alpha val="69804"/>
                </a:schemeClr>
              </a:solidFill>
              <a:prstDash val="solid"/>
              <a:round/>
              <a:headEnd len="sm" w="sm" type="none"/>
              <a:tailEnd len="sm" w="sm" type="none"/>
            </a:ln>
          </p:spPr>
        </p:cxnSp>
        <p:sp>
          <p:nvSpPr>
            <p:cNvPr id="27" name="Google Shape;27;p17"/>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28" name="Google Shape;28;p17"/>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9" name="Google Shape;29;p17"/>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7"/>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4"/>
              </a:srgbClr>
            </a:solidFill>
            <a:ln>
              <a:noFill/>
            </a:ln>
          </p:spPr>
        </p:sp>
        <p:sp>
          <p:nvSpPr>
            <p:cNvPr id="31" name="Google Shape;31;p17"/>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4"/>
              </a:schemeClr>
            </a:solidFill>
            <a:ln>
              <a:noFill/>
            </a:ln>
          </p:spPr>
        </p:sp>
        <p:sp>
          <p:nvSpPr>
            <p:cNvPr id="32" name="Google Shape;32;p17"/>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3" name="Google Shape;33;p17"/>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17"/>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7"/>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1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1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1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5" name="Shape 45"/>
        <p:cNvGrpSpPr/>
        <p:nvPr/>
      </p:nvGrpSpPr>
      <p:grpSpPr>
        <a:xfrm>
          <a:off x="0" y="0"/>
          <a:ext cx="0" cy="0"/>
          <a:chOff x="0" y="0"/>
          <a:chExt cx="0" cy="0"/>
        </a:xfrm>
      </p:grpSpPr>
      <p:sp>
        <p:nvSpPr>
          <p:cNvPr id="46" name="Google Shape;46;p1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20"/>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20"/>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52" name="Google Shape;52;p2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2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1"/>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8" name="Google Shape;58;p21"/>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9" name="Google Shape;59;p2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2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2"/>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5" name="Google Shape;65;p22"/>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6" name="Google Shape;66;p22"/>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7" name="Google Shape;67;p22"/>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8" name="Google Shape;68;p2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2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2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24"/>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4"/>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24"/>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2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2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2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5"/>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5"/>
          <p:cNvSpPr/>
          <p:nvPr>
            <p:ph idx="2" type="pic"/>
          </p:nvPr>
        </p:nvSpPr>
        <p:spPr>
          <a:xfrm>
            <a:off x="677334" y="609600"/>
            <a:ext cx="8596668" cy="3845718"/>
          </a:xfrm>
          <a:prstGeom prst="rect">
            <a:avLst/>
          </a:prstGeom>
          <a:noFill/>
          <a:ln>
            <a:noFill/>
          </a:ln>
        </p:spPr>
      </p:sp>
      <p:sp>
        <p:nvSpPr>
          <p:cNvPr id="86" name="Google Shape;86;p25"/>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2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2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89" name="Google Shape;89;p2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26"/>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6"/>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2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2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27"/>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7"/>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27"/>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2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2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2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03" name="Google Shape;103;p27"/>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
        <p:nvSpPr>
          <p:cNvPr id="104" name="Google Shape;104;p27"/>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28"/>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28"/>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2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2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29"/>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29"/>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29"/>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2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118" name="Google Shape;118;p29"/>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
        <p:nvSpPr>
          <p:cNvPr id="119" name="Google Shape;119;p29"/>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30"/>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30"/>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30"/>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3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3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3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3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1"/>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3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3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3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2"/>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2"/>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40" lvl="2" marL="1371600" algn="l">
              <a:spcBef>
                <a:spcPts val="1000"/>
              </a:spcBef>
              <a:spcAft>
                <a:spcPts val="0"/>
              </a:spcAft>
              <a:buSzPts val="1440"/>
              <a:buChar char="►"/>
              <a:defRPr/>
            </a:lvl3pPr>
            <a:lvl4pPr indent="-320040" lvl="3" marL="1828800" algn="l">
              <a:spcBef>
                <a:spcPts val="1000"/>
              </a:spcBef>
              <a:spcAft>
                <a:spcPts val="0"/>
              </a:spcAft>
              <a:buSzPts val="1440"/>
              <a:buChar char="►"/>
              <a:defRPr/>
            </a:lvl4pPr>
            <a:lvl5pPr indent="-320040" lvl="4" marL="2286000" algn="l">
              <a:spcBef>
                <a:spcPts val="1000"/>
              </a:spcBef>
              <a:spcAft>
                <a:spcPts val="0"/>
              </a:spcAft>
              <a:buSzPts val="1440"/>
              <a:buChar char="►"/>
              <a:defRPr/>
            </a:lvl5pPr>
            <a:lvl6pPr indent="-320040" lvl="5" marL="2743200" algn="l">
              <a:spcBef>
                <a:spcPts val="1000"/>
              </a:spcBef>
              <a:spcAft>
                <a:spcPts val="0"/>
              </a:spcAft>
              <a:buSzPts val="1440"/>
              <a:buChar char="►"/>
              <a:defRPr/>
            </a:lvl6pPr>
            <a:lvl7pPr indent="-320040"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3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16"/>
          <p:cNvGrpSpPr/>
          <p:nvPr/>
        </p:nvGrpSpPr>
        <p:grpSpPr>
          <a:xfrm>
            <a:off x="0" y="-8467"/>
            <a:ext cx="12192000" cy="6866467"/>
            <a:chOff x="0" y="-8467"/>
            <a:chExt cx="12192000" cy="6866467"/>
          </a:xfrm>
        </p:grpSpPr>
        <p:cxnSp>
          <p:nvCxnSpPr>
            <p:cNvPr id="7" name="Google Shape;7;p16"/>
            <p:cNvCxnSpPr/>
            <p:nvPr/>
          </p:nvCxnSpPr>
          <p:spPr>
            <a:xfrm>
              <a:off x="9371012" y="0"/>
              <a:ext cx="1219200" cy="6858000"/>
            </a:xfrm>
            <a:prstGeom prst="straightConnector1">
              <a:avLst/>
            </a:prstGeom>
            <a:noFill/>
            <a:ln cap="flat" cmpd="sng" w="9525">
              <a:solidFill>
                <a:schemeClr val="accent1">
                  <a:alpha val="69804"/>
                </a:schemeClr>
              </a:solidFill>
              <a:prstDash val="solid"/>
              <a:round/>
              <a:headEnd len="sm" w="sm" type="none"/>
              <a:tailEnd len="sm" w="sm" type="none"/>
            </a:ln>
          </p:spPr>
        </p:cxnSp>
        <p:cxnSp>
          <p:nvCxnSpPr>
            <p:cNvPr id="8" name="Google Shape;8;p16"/>
            <p:cNvCxnSpPr/>
            <p:nvPr/>
          </p:nvCxnSpPr>
          <p:spPr>
            <a:xfrm flipH="1">
              <a:off x="7425267" y="3681413"/>
              <a:ext cx="4763558" cy="3176587"/>
            </a:xfrm>
            <a:prstGeom prst="straightConnector1">
              <a:avLst/>
            </a:prstGeom>
            <a:noFill/>
            <a:ln cap="flat" cmpd="sng" w="9525">
              <a:solidFill>
                <a:schemeClr val="accent1">
                  <a:alpha val="69804"/>
                </a:schemeClr>
              </a:solidFill>
              <a:prstDash val="solid"/>
              <a:round/>
              <a:headEnd len="sm" w="sm" type="none"/>
              <a:tailEnd len="sm" w="sm" type="none"/>
            </a:ln>
          </p:spPr>
        </p:cxnSp>
        <p:sp>
          <p:nvSpPr>
            <p:cNvPr id="9" name="Google Shape;9;p16"/>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 name="Google Shape;10;p16"/>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6"/>
            <p:cNvSpPr/>
            <p:nvPr/>
          </p:nvSpPr>
          <p:spPr>
            <a:xfrm>
              <a:off x="8932333" y="3048000"/>
              <a:ext cx="3259667" cy="3810000"/>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6"/>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4"/>
              </a:srgbClr>
            </a:solidFill>
            <a:ln>
              <a:noFill/>
            </a:ln>
          </p:spPr>
        </p:sp>
        <p:sp>
          <p:nvSpPr>
            <p:cNvPr id="13" name="Google Shape;13;p16"/>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4"/>
              </a:schemeClr>
            </a:solidFill>
            <a:ln>
              <a:noFill/>
            </a:ln>
          </p:spPr>
        </p:sp>
        <p:sp>
          <p:nvSpPr>
            <p:cNvPr id="14" name="Google Shape;14;p16"/>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5" name="Google Shape;15;p16"/>
            <p:cNvSpPr/>
            <p:nvPr/>
          </p:nvSpPr>
          <p:spPr>
            <a:xfrm>
              <a:off x="10371666" y="3589867"/>
              <a:ext cx="1817159" cy="3268133"/>
            </a:xfrm>
            <a:prstGeom prst="triangle">
              <a:avLst>
                <a:gd fmla="val 100000" name="adj"/>
              </a:avLst>
            </a:pr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16"/>
            <p:cNvSpPr/>
            <p:nvPr/>
          </p:nvSpPr>
          <p:spPr>
            <a:xfrm>
              <a:off x="0" y="4013200"/>
              <a:ext cx="448733" cy="2844800"/>
            </a:xfrm>
            <a:prstGeom prst="triangle">
              <a:avLst>
                <a:gd fmla="val 0" name="adj"/>
              </a:avLst>
            </a:prstGeom>
            <a:solidFill>
              <a:schemeClr val="accent1">
                <a:alpha val="6980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1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1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20"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60"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60"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1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1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1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8.png"/><Relationship Id="rId5"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8.png"/><Relationship Id="rId5" Type="http://schemas.openxmlformats.org/officeDocument/2006/relationships/image" Target="../media/image20.png"/><Relationship Id="rId6"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jpg"/><Relationship Id="rId4" Type="http://schemas.openxmlformats.org/officeDocument/2006/relationships/image" Target="../media/image24.png"/><Relationship Id="rId5" Type="http://schemas.openxmlformats.org/officeDocument/2006/relationships/image" Target="../media/image25.png"/><Relationship Id="rId6" Type="http://schemas.openxmlformats.org/officeDocument/2006/relationships/image" Target="../media/image5.png"/><Relationship Id="rId7" Type="http://schemas.openxmlformats.org/officeDocument/2006/relationships/image" Target="../media/image9.png"/><Relationship Id="rId8"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4.jp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507067" y="2769326"/>
            <a:ext cx="7766936" cy="183750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rgbClr val="164161"/>
              </a:buClr>
              <a:buSzPts val="5400"/>
              <a:buFont typeface="Trebuchet MS"/>
              <a:buNone/>
            </a:pPr>
            <a:r>
              <a:rPr lang="en-GB">
                <a:solidFill>
                  <a:srgbClr val="164161"/>
                </a:solidFill>
              </a:rPr>
              <a:t>Welcome to </a:t>
            </a:r>
            <a:br>
              <a:rPr lang="en-GB">
                <a:solidFill>
                  <a:srgbClr val="164161"/>
                </a:solidFill>
              </a:rPr>
            </a:br>
            <a:r>
              <a:rPr lang="en-GB">
                <a:solidFill>
                  <a:srgbClr val="164161"/>
                </a:solidFill>
              </a:rPr>
              <a:t>‘Meet the Teacher’</a:t>
            </a:r>
            <a:endParaRPr>
              <a:solidFill>
                <a:srgbClr val="164161"/>
              </a:solidFill>
            </a:endParaRPr>
          </a:p>
        </p:txBody>
      </p:sp>
      <p:sp>
        <p:nvSpPr>
          <p:cNvPr id="144" name="Google Shape;144;p1"/>
          <p:cNvSpPr txBox="1"/>
          <p:nvPr>
            <p:ph idx="1" type="subTitle"/>
          </p:nvPr>
        </p:nvSpPr>
        <p:spPr>
          <a:xfrm>
            <a:off x="1437399" y="4859383"/>
            <a:ext cx="7766936" cy="741195"/>
          </a:xfrm>
          <a:prstGeom prst="rect">
            <a:avLst/>
          </a:prstGeom>
          <a:noFill/>
          <a:ln>
            <a:noFill/>
          </a:ln>
        </p:spPr>
        <p:txBody>
          <a:bodyPr anchorCtr="0" anchor="t" bIns="45700" lIns="91425" spcFirstLastPara="1" rIns="91425" wrap="square" tIns="45700">
            <a:normAutofit fontScale="85000" lnSpcReduction="20000"/>
          </a:bodyPr>
          <a:lstStyle/>
          <a:p>
            <a:pPr indent="0" lvl="0" marL="0" rtl="0" algn="r">
              <a:spcBef>
                <a:spcPts val="0"/>
              </a:spcBef>
              <a:spcAft>
                <a:spcPts val="0"/>
              </a:spcAft>
              <a:buSzPct val="80000"/>
              <a:buNone/>
            </a:pPr>
            <a:r>
              <a:rPr b="1" lang="en-GB" sz="6000">
                <a:solidFill>
                  <a:srgbClr val="FF0000"/>
                </a:solidFill>
              </a:rPr>
              <a:t>Year 3 </a:t>
            </a:r>
            <a:endParaRPr b="1" sz="6000">
              <a:solidFill>
                <a:srgbClr val="FF0000"/>
              </a:solidFill>
            </a:endParaRPr>
          </a:p>
        </p:txBody>
      </p:sp>
      <p:pic>
        <p:nvPicPr>
          <p:cNvPr id="145" name="Google Shape;145;p1"/>
          <p:cNvPicPr preferRelativeResize="0"/>
          <p:nvPr/>
        </p:nvPicPr>
        <p:blipFill rotWithShape="1">
          <a:blip r:embed="rId3">
            <a:alphaModFix/>
          </a:blip>
          <a:srcRect b="0" l="0" r="0" t="0"/>
          <a:stretch/>
        </p:blipFill>
        <p:spPr>
          <a:xfrm>
            <a:off x="846226" y="110057"/>
            <a:ext cx="4047992" cy="32344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317232" y="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4000"/>
              <a:buFont typeface="Trebuchet MS"/>
              <a:buNone/>
            </a:pPr>
            <a:r>
              <a:rPr b="1" lang="en-GB" sz="4000">
                <a:solidFill>
                  <a:srgbClr val="164161"/>
                </a:solidFill>
              </a:rPr>
              <a:t>Agenda</a:t>
            </a:r>
            <a:endParaRPr b="1" sz="4000">
              <a:solidFill>
                <a:srgbClr val="164161"/>
              </a:solidFill>
            </a:endParaRPr>
          </a:p>
        </p:txBody>
      </p:sp>
      <p:sp>
        <p:nvSpPr>
          <p:cNvPr id="151" name="Google Shape;151;p2"/>
          <p:cNvSpPr txBox="1"/>
          <p:nvPr>
            <p:ph idx="1" type="body"/>
          </p:nvPr>
        </p:nvSpPr>
        <p:spPr>
          <a:xfrm>
            <a:off x="1160846" y="1071130"/>
            <a:ext cx="7654208" cy="3880773"/>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920"/>
              <a:buChar char="►"/>
            </a:pPr>
            <a:r>
              <a:rPr lang="en-GB" sz="2400"/>
              <a:t>The Team </a:t>
            </a:r>
            <a:endParaRPr/>
          </a:p>
          <a:p>
            <a:pPr indent="-342900" lvl="0" marL="342900" rtl="0" algn="l">
              <a:spcBef>
                <a:spcPts val="1000"/>
              </a:spcBef>
              <a:spcAft>
                <a:spcPts val="0"/>
              </a:spcAft>
              <a:buSzPts val="1920"/>
              <a:buChar char="►"/>
            </a:pPr>
            <a:r>
              <a:rPr lang="en-GB" sz="2400"/>
              <a:t>Our expectations &amp; Values</a:t>
            </a:r>
            <a:endParaRPr/>
          </a:p>
          <a:p>
            <a:pPr indent="-342900" lvl="0" marL="342900" rtl="0" algn="l">
              <a:spcBef>
                <a:spcPts val="1000"/>
              </a:spcBef>
              <a:spcAft>
                <a:spcPts val="0"/>
              </a:spcAft>
              <a:buSzPts val="1920"/>
              <a:buChar char="►"/>
            </a:pPr>
            <a:r>
              <a:rPr lang="en-GB" sz="2400"/>
              <a:t>Reminders</a:t>
            </a:r>
            <a:endParaRPr/>
          </a:p>
          <a:p>
            <a:pPr indent="-342900" lvl="0" marL="342900" rtl="0" algn="l">
              <a:spcBef>
                <a:spcPts val="1000"/>
              </a:spcBef>
              <a:spcAft>
                <a:spcPts val="0"/>
              </a:spcAft>
              <a:buSzPts val="1920"/>
              <a:buChar char="►"/>
            </a:pPr>
            <a:r>
              <a:rPr lang="en-GB" sz="2400"/>
              <a:t>Thrive approach to Rewards and sanctions</a:t>
            </a:r>
            <a:endParaRPr/>
          </a:p>
          <a:p>
            <a:pPr indent="-342900" lvl="0" marL="342900" rtl="0" algn="l">
              <a:spcBef>
                <a:spcPts val="1000"/>
              </a:spcBef>
              <a:spcAft>
                <a:spcPts val="0"/>
              </a:spcAft>
              <a:buSzPts val="1920"/>
              <a:buChar char="►"/>
            </a:pPr>
            <a:r>
              <a:rPr lang="en-GB" sz="2400"/>
              <a:t>Uniform</a:t>
            </a:r>
            <a:endParaRPr/>
          </a:p>
          <a:p>
            <a:pPr indent="-342900" lvl="0" marL="342900" rtl="0" algn="l">
              <a:spcBef>
                <a:spcPts val="1000"/>
              </a:spcBef>
              <a:spcAft>
                <a:spcPts val="0"/>
              </a:spcAft>
              <a:buSzPts val="1920"/>
              <a:buChar char="►"/>
            </a:pPr>
            <a:r>
              <a:rPr lang="en-GB" sz="2400"/>
              <a:t>What we are learning about this year</a:t>
            </a:r>
            <a:endParaRPr/>
          </a:p>
          <a:p>
            <a:pPr indent="-342900" lvl="0" marL="342900" rtl="0" algn="l">
              <a:spcBef>
                <a:spcPts val="1000"/>
              </a:spcBef>
              <a:spcAft>
                <a:spcPts val="0"/>
              </a:spcAft>
              <a:buSzPts val="1920"/>
              <a:buChar char="►"/>
            </a:pPr>
            <a:r>
              <a:rPr lang="en-GB" sz="2400"/>
              <a:t>How you can help your child?</a:t>
            </a:r>
            <a:endParaRPr/>
          </a:p>
          <a:p>
            <a:pPr indent="-342900" lvl="0" marL="342900" rtl="0" algn="l">
              <a:spcBef>
                <a:spcPts val="1000"/>
              </a:spcBef>
              <a:spcAft>
                <a:spcPts val="0"/>
              </a:spcAft>
              <a:buSzPts val="1920"/>
              <a:buChar char="►"/>
            </a:pPr>
            <a:r>
              <a:rPr lang="en-GB" sz="2400"/>
              <a:t>Positive parent/school partnership </a:t>
            </a:r>
            <a:endParaRPr/>
          </a:p>
          <a:p>
            <a:pPr indent="-220980" lvl="0" marL="342900" rtl="0" algn="l">
              <a:spcBef>
                <a:spcPts val="1000"/>
              </a:spcBef>
              <a:spcAft>
                <a:spcPts val="0"/>
              </a:spcAft>
              <a:buSzPts val="1920"/>
              <a:buNone/>
            </a:pPr>
            <a:r>
              <a:t/>
            </a:r>
            <a:endParaRPr sz="2400"/>
          </a:p>
        </p:txBody>
      </p:sp>
      <p:pic>
        <p:nvPicPr>
          <p:cNvPr descr="Download Small PNG Medium PNG Large PNG" id="152" name="Google Shape;152;p2"/>
          <p:cNvPicPr preferRelativeResize="0"/>
          <p:nvPr/>
        </p:nvPicPr>
        <p:blipFill rotWithShape="1">
          <a:blip r:embed="rId3">
            <a:alphaModFix/>
          </a:blip>
          <a:srcRect b="0" l="0" r="0" t="0"/>
          <a:stretch/>
        </p:blipFill>
        <p:spPr>
          <a:xfrm>
            <a:off x="8815054" y="450168"/>
            <a:ext cx="1593042" cy="225946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ph type="title"/>
          </p:nvPr>
        </p:nvSpPr>
        <p:spPr>
          <a:xfrm>
            <a:off x="619144" y="302029"/>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The Year 3 team</a:t>
            </a:r>
            <a:endParaRPr>
              <a:solidFill>
                <a:srgbClr val="164161"/>
              </a:solidFill>
            </a:endParaRPr>
          </a:p>
        </p:txBody>
      </p:sp>
      <p:sp>
        <p:nvSpPr>
          <p:cNvPr id="158" name="Google Shape;158;p3"/>
          <p:cNvSpPr txBox="1"/>
          <p:nvPr>
            <p:ph idx="1" type="body"/>
          </p:nvPr>
        </p:nvSpPr>
        <p:spPr>
          <a:xfrm>
            <a:off x="677334" y="1088967"/>
            <a:ext cx="8596668" cy="495239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560"/>
              <a:buNone/>
            </a:pPr>
            <a:r>
              <a:rPr b="1" lang="en-GB" sz="3200">
                <a:solidFill>
                  <a:srgbClr val="164161"/>
                </a:solidFill>
              </a:rPr>
              <a:t>Year 3 Class teachers:</a:t>
            </a:r>
            <a:endParaRPr/>
          </a:p>
          <a:p>
            <a:pPr indent="-364236" lvl="0" marL="342900" rtl="0" algn="l">
              <a:spcBef>
                <a:spcPts val="1000"/>
              </a:spcBef>
              <a:spcAft>
                <a:spcPts val="0"/>
              </a:spcAft>
              <a:buSzPts val="2240"/>
              <a:buChar char="►"/>
            </a:pPr>
            <a:r>
              <a:rPr lang="en-GB" sz="2800"/>
              <a:t>Ms Maguire (Simmonds)</a:t>
            </a:r>
            <a:endParaRPr/>
          </a:p>
          <a:p>
            <a:pPr indent="-364236" lvl="0" marL="342900" rtl="0" algn="l">
              <a:spcBef>
                <a:spcPts val="1000"/>
              </a:spcBef>
              <a:spcAft>
                <a:spcPts val="0"/>
              </a:spcAft>
              <a:buSzPts val="2240"/>
              <a:buChar char="►"/>
            </a:pPr>
            <a:r>
              <a:rPr lang="en-GB" sz="2800"/>
              <a:t>Ms Boden (Farah)</a:t>
            </a:r>
            <a:endParaRPr/>
          </a:p>
          <a:p>
            <a:pPr indent="0" lvl="0" marL="0" rtl="0" algn="l">
              <a:spcBef>
                <a:spcPts val="1000"/>
              </a:spcBef>
              <a:spcAft>
                <a:spcPts val="0"/>
              </a:spcAft>
              <a:buSzPts val="2560"/>
              <a:buNone/>
            </a:pPr>
            <a:r>
              <a:t/>
            </a:r>
            <a:endParaRPr b="1" sz="3200">
              <a:solidFill>
                <a:srgbClr val="164161"/>
              </a:solidFill>
            </a:endParaRPr>
          </a:p>
          <a:p>
            <a:pPr indent="0" lvl="0" marL="0" rtl="0" algn="l">
              <a:spcBef>
                <a:spcPts val="1000"/>
              </a:spcBef>
              <a:spcAft>
                <a:spcPts val="0"/>
              </a:spcAft>
              <a:buSzPts val="2560"/>
              <a:buNone/>
            </a:pPr>
            <a:r>
              <a:rPr b="1" lang="en-GB" sz="3200">
                <a:solidFill>
                  <a:srgbClr val="164161"/>
                </a:solidFill>
              </a:rPr>
              <a:t>Teaching Assistants for Year 3:</a:t>
            </a:r>
            <a:endParaRPr/>
          </a:p>
          <a:p>
            <a:pPr indent="-364236" lvl="0" marL="342900" rtl="0" algn="l">
              <a:spcBef>
                <a:spcPts val="1000"/>
              </a:spcBef>
              <a:spcAft>
                <a:spcPts val="0"/>
              </a:spcAft>
              <a:buSzPts val="2240"/>
              <a:buChar char="►"/>
            </a:pPr>
            <a:r>
              <a:rPr lang="en-GB" sz="2800"/>
              <a:t>Mrs Sartin, Mrs Gillespie, Miss Riding, Mrs Davis</a:t>
            </a:r>
            <a:endParaRPr b="1" sz="3200">
              <a:solidFill>
                <a:srgbClr val="164161"/>
              </a:solidFill>
            </a:endParaRPr>
          </a:p>
          <a:p>
            <a:pPr indent="-364236" lvl="0" marL="342900" rtl="0" algn="l">
              <a:spcBef>
                <a:spcPts val="1000"/>
              </a:spcBef>
              <a:spcAft>
                <a:spcPts val="0"/>
              </a:spcAft>
              <a:buSzPts val="2240"/>
              <a:buChar char="►"/>
            </a:pPr>
            <a:r>
              <a:rPr b="1" lang="en-GB" sz="3200">
                <a:solidFill>
                  <a:srgbClr val="164161"/>
                </a:solidFill>
              </a:rPr>
              <a:t>O</a:t>
            </a:r>
            <a:r>
              <a:rPr b="1" lang="en-GB" sz="3200">
                <a:solidFill>
                  <a:srgbClr val="164161"/>
                </a:solidFill>
              </a:rPr>
              <a:t>ther adults working in Year 3</a:t>
            </a:r>
            <a:endParaRPr b="1" sz="3200">
              <a:solidFill>
                <a:srgbClr val="164161"/>
              </a:solidFill>
            </a:endParaRPr>
          </a:p>
          <a:p>
            <a:pPr indent="-364236" lvl="0" marL="342900" rtl="0" algn="l">
              <a:spcBef>
                <a:spcPts val="1000"/>
              </a:spcBef>
              <a:spcAft>
                <a:spcPts val="0"/>
              </a:spcAft>
              <a:buSzPts val="2240"/>
              <a:buChar char="►"/>
            </a:pPr>
            <a:r>
              <a:rPr lang="en-GB" sz="2800"/>
              <a:t>Mrs Randall, Mr Relf, Mrs Khan, Mr Gavin and BRS.</a:t>
            </a:r>
            <a:endParaRPr/>
          </a:p>
        </p:txBody>
      </p:sp>
      <p:pic>
        <p:nvPicPr>
          <p:cNvPr descr="Original file ‎ (1,500 × 1,500 pixels, file size: 745 KB, MIME type ..." id="159" name="Google Shape;159;p3"/>
          <p:cNvPicPr preferRelativeResize="0"/>
          <p:nvPr/>
        </p:nvPicPr>
        <p:blipFill rotWithShape="1">
          <a:blip r:embed="rId3">
            <a:alphaModFix/>
          </a:blip>
          <a:srcRect b="0" l="0" r="0" t="0"/>
          <a:stretch/>
        </p:blipFill>
        <p:spPr>
          <a:xfrm>
            <a:off x="6601028" y="766388"/>
            <a:ext cx="2731163" cy="22293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4"/>
          <p:cNvSpPr txBox="1"/>
          <p:nvPr>
            <p:ph type="title"/>
          </p:nvPr>
        </p:nvSpPr>
        <p:spPr>
          <a:xfrm>
            <a:off x="677334" y="107407"/>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Our Expectations and Values</a:t>
            </a:r>
            <a:endParaRPr b="1">
              <a:solidFill>
                <a:srgbClr val="164161"/>
              </a:solidFill>
            </a:endParaRPr>
          </a:p>
        </p:txBody>
      </p:sp>
      <p:sp>
        <p:nvSpPr>
          <p:cNvPr id="165" name="Google Shape;165;p4"/>
          <p:cNvSpPr txBox="1"/>
          <p:nvPr>
            <p:ph idx="1" type="body"/>
          </p:nvPr>
        </p:nvSpPr>
        <p:spPr>
          <a:xfrm>
            <a:off x="677863" y="792480"/>
            <a:ext cx="10887120" cy="5947954"/>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240"/>
              <a:buNone/>
            </a:pPr>
            <a:r>
              <a:rPr lang="en-GB" sz="2800"/>
              <a:t>HEART Values are at the core of everything we do, in our behaviour, our  learning and our Curriculum.</a:t>
            </a:r>
            <a:endParaRPr/>
          </a:p>
          <a:p>
            <a:pPr indent="0" lvl="0" marL="0" rtl="0" algn="l">
              <a:spcBef>
                <a:spcPts val="1000"/>
              </a:spcBef>
              <a:spcAft>
                <a:spcPts val="0"/>
              </a:spcAft>
              <a:buSzPts val="2880"/>
              <a:buNone/>
            </a:pPr>
            <a:r>
              <a:rPr b="1" lang="en-GB" sz="3600" u="sng">
                <a:solidFill>
                  <a:srgbClr val="FF0000"/>
                </a:solidFill>
              </a:rPr>
              <a:t>Honesty</a:t>
            </a:r>
            <a:endParaRPr/>
          </a:p>
          <a:p>
            <a:pPr indent="0" lvl="0" marL="0" rtl="0" algn="l">
              <a:spcBef>
                <a:spcPts val="1000"/>
              </a:spcBef>
              <a:spcAft>
                <a:spcPts val="0"/>
              </a:spcAft>
              <a:buSzPts val="2880"/>
              <a:buNone/>
            </a:pPr>
            <a:r>
              <a:rPr b="1" lang="en-GB" sz="3600" u="sng">
                <a:solidFill>
                  <a:srgbClr val="FF0000"/>
                </a:solidFill>
              </a:rPr>
              <a:t>Excellence</a:t>
            </a:r>
            <a:endParaRPr/>
          </a:p>
          <a:p>
            <a:pPr indent="0" lvl="0" marL="0" rtl="0" algn="l">
              <a:spcBef>
                <a:spcPts val="1000"/>
              </a:spcBef>
              <a:spcAft>
                <a:spcPts val="0"/>
              </a:spcAft>
              <a:buSzPts val="2880"/>
              <a:buNone/>
            </a:pPr>
            <a:r>
              <a:rPr b="1" lang="en-GB" sz="3600" u="sng">
                <a:solidFill>
                  <a:srgbClr val="FF0000"/>
                </a:solidFill>
              </a:rPr>
              <a:t>Attitude</a:t>
            </a:r>
            <a:endParaRPr/>
          </a:p>
          <a:p>
            <a:pPr indent="0" lvl="0" marL="0" rtl="0" algn="l">
              <a:spcBef>
                <a:spcPts val="1000"/>
              </a:spcBef>
              <a:spcAft>
                <a:spcPts val="0"/>
              </a:spcAft>
              <a:buSzPts val="2880"/>
              <a:buNone/>
            </a:pPr>
            <a:r>
              <a:rPr b="1" lang="en-GB" sz="3600" u="sng">
                <a:solidFill>
                  <a:srgbClr val="FF0000"/>
                </a:solidFill>
              </a:rPr>
              <a:t>Respect</a:t>
            </a:r>
            <a:endParaRPr/>
          </a:p>
          <a:p>
            <a:pPr indent="0" lvl="0" marL="0" rtl="0" algn="l">
              <a:spcBef>
                <a:spcPts val="1000"/>
              </a:spcBef>
              <a:spcAft>
                <a:spcPts val="0"/>
              </a:spcAft>
              <a:buSzPts val="2880"/>
              <a:buNone/>
            </a:pPr>
            <a:r>
              <a:rPr b="1" lang="en-GB" sz="3600" u="sng">
                <a:solidFill>
                  <a:srgbClr val="FF0000"/>
                </a:solidFill>
              </a:rPr>
              <a:t>Thoughtfulness</a:t>
            </a:r>
            <a:endParaRPr/>
          </a:p>
          <a:p>
            <a:pPr indent="0" lvl="0" marL="0" rtl="0" algn="l">
              <a:spcBef>
                <a:spcPts val="1000"/>
              </a:spcBef>
              <a:spcAft>
                <a:spcPts val="0"/>
              </a:spcAft>
              <a:buSzPts val="2240"/>
              <a:buNone/>
            </a:pPr>
            <a:r>
              <a:t/>
            </a:r>
            <a:endParaRPr sz="2800"/>
          </a:p>
        </p:txBody>
      </p:sp>
      <p:pic>
        <p:nvPicPr>
          <p:cNvPr descr="Download 3D Red Heart Image HQ PNG Image | FreePNGImg" id="166" name="Google Shape;166;p4"/>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67" name="Google Shape;167;p4"/>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68" name="Google Shape;168;p4"/>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69" name="Google Shape;169;p4"/>
          <p:cNvSpPr/>
          <p:nvPr/>
        </p:nvSpPr>
        <p:spPr>
          <a:xfrm>
            <a:off x="9762831" y="1533692"/>
            <a:ext cx="167385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70" name="Google Shape;170;p4"/>
          <p:cNvSpPr/>
          <p:nvPr/>
        </p:nvSpPr>
        <p:spPr>
          <a:xfrm>
            <a:off x="10372828" y="3360047"/>
            <a:ext cx="1463862"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71" name="Google Shape;171;p4"/>
          <p:cNvSpPr/>
          <p:nvPr/>
        </p:nvSpPr>
        <p:spPr>
          <a:xfrm>
            <a:off x="10106672" y="5409998"/>
            <a:ext cx="187743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sp>
        <p:nvSpPr>
          <p:cNvPr id="172" name="Google Shape;172;p4"/>
          <p:cNvSpPr txBox="1"/>
          <p:nvPr/>
        </p:nvSpPr>
        <p:spPr>
          <a:xfrm>
            <a:off x="5257350" y="2831325"/>
            <a:ext cx="4080000" cy="2682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300">
                <a:solidFill>
                  <a:srgbClr val="3F3F3F"/>
                </a:solidFill>
                <a:latin typeface="Trebuchet MS"/>
                <a:ea typeface="Trebuchet MS"/>
                <a:cs typeface="Trebuchet MS"/>
                <a:sym typeface="Trebuchet MS"/>
              </a:rPr>
              <a:t>Developing independence and confidence in Year 3 </a:t>
            </a:r>
            <a:r>
              <a:rPr lang="en-GB" sz="2300">
                <a:solidFill>
                  <a:srgbClr val="3F3F3F"/>
                </a:solidFill>
                <a:latin typeface="Trebuchet MS"/>
                <a:ea typeface="Trebuchet MS"/>
                <a:cs typeface="Trebuchet MS"/>
                <a:sym typeface="Trebuchet MS"/>
              </a:rPr>
              <a:t>and</a:t>
            </a:r>
            <a:r>
              <a:rPr lang="en-GB" sz="2300">
                <a:solidFill>
                  <a:srgbClr val="3F3F3F"/>
                </a:solidFill>
                <a:latin typeface="Trebuchet MS"/>
                <a:ea typeface="Trebuchet MS"/>
                <a:cs typeface="Trebuchet MS"/>
                <a:sym typeface="Trebuchet MS"/>
              </a:rPr>
              <a:t> as part of the PJS community.</a:t>
            </a:r>
            <a:endParaRPr sz="2300">
              <a:solidFill>
                <a:srgbClr val="3F3F3F"/>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g2fe2b27f07d_0_0"/>
          <p:cNvSpPr txBox="1"/>
          <p:nvPr>
            <p:ph type="title"/>
          </p:nvPr>
        </p:nvSpPr>
        <p:spPr>
          <a:xfrm>
            <a:off x="677325" y="107400"/>
            <a:ext cx="6030000" cy="8871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Pencil Cases - Thank you! </a:t>
            </a:r>
            <a:endParaRPr b="1">
              <a:solidFill>
                <a:srgbClr val="164161"/>
              </a:solidFill>
            </a:endParaRPr>
          </a:p>
        </p:txBody>
      </p:sp>
      <p:sp>
        <p:nvSpPr>
          <p:cNvPr id="178" name="Google Shape;178;g2fe2b27f07d_0_0"/>
          <p:cNvSpPr txBox="1"/>
          <p:nvPr>
            <p:ph idx="1" type="body"/>
          </p:nvPr>
        </p:nvSpPr>
        <p:spPr>
          <a:xfrm>
            <a:off x="677863" y="792480"/>
            <a:ext cx="8933700" cy="5948100"/>
          </a:xfrm>
          <a:prstGeom prst="rect">
            <a:avLst/>
          </a:prstGeom>
          <a:noFill/>
          <a:ln cap="flat" cmpd="sng" w="28575">
            <a:solidFill>
              <a:srgbClr val="000000"/>
            </a:solidFill>
            <a:prstDash val="solid"/>
            <a:round/>
            <a:headEnd len="sm" w="sm" type="none"/>
            <a:tailEnd len="sm" w="sm" type="none"/>
          </a:ln>
        </p:spPr>
        <p:txBody>
          <a:bodyPr anchorCtr="0" anchor="t" bIns="45700" lIns="91425" spcFirstLastPara="1" rIns="91425" wrap="square" tIns="45700">
            <a:normAutofit/>
          </a:bodyPr>
          <a:lstStyle/>
          <a:p>
            <a:pPr indent="0" lvl="0" marL="0" rtl="0" algn="l">
              <a:spcBef>
                <a:spcPts val="0"/>
              </a:spcBef>
              <a:spcAft>
                <a:spcPts val="0"/>
              </a:spcAft>
              <a:buNone/>
            </a:pPr>
            <a:r>
              <a:t/>
            </a:r>
            <a:endParaRPr b="1"/>
          </a:p>
          <a:p>
            <a:pPr indent="0" lvl="0" marL="0" rtl="0" algn="l">
              <a:spcBef>
                <a:spcPts val="0"/>
              </a:spcBef>
              <a:spcAft>
                <a:spcPts val="0"/>
              </a:spcAft>
              <a:buNone/>
            </a:pPr>
            <a:r>
              <a:t/>
            </a:r>
            <a:endParaRPr b="1"/>
          </a:p>
          <a:p>
            <a:pPr indent="0" lvl="0" marL="0" rtl="0" algn="l">
              <a:spcBef>
                <a:spcPts val="0"/>
              </a:spcBef>
              <a:spcAft>
                <a:spcPts val="0"/>
              </a:spcAft>
              <a:buNone/>
            </a:pPr>
            <a:r>
              <a:rPr b="1" lang="en-GB"/>
              <a:t>I</a:t>
            </a:r>
            <a:r>
              <a:rPr b="1" lang="en-GB"/>
              <a:t>f your child has other items</a:t>
            </a:r>
            <a:endParaRPr b="1"/>
          </a:p>
          <a:p>
            <a:pPr indent="0" lvl="0" marL="0" rtl="0" algn="l">
              <a:spcBef>
                <a:spcPts val="0"/>
              </a:spcBef>
              <a:spcAft>
                <a:spcPts val="0"/>
              </a:spcAft>
              <a:buNone/>
            </a:pPr>
            <a:r>
              <a:rPr b="1" lang="en-GB"/>
              <a:t> in their pencil case, </a:t>
            </a:r>
            <a:endParaRPr b="1"/>
          </a:p>
          <a:p>
            <a:pPr indent="0" lvl="0" marL="0" rtl="0" algn="l">
              <a:spcBef>
                <a:spcPts val="0"/>
              </a:spcBef>
              <a:spcAft>
                <a:spcPts val="0"/>
              </a:spcAft>
              <a:buNone/>
            </a:pPr>
            <a:r>
              <a:rPr b="1" lang="en-GB"/>
              <a:t>we will ask them to remove them.</a:t>
            </a:r>
            <a:endParaRPr b="1"/>
          </a:p>
          <a:p>
            <a:pPr indent="0" lvl="0" marL="0" rtl="0" algn="l">
              <a:lnSpc>
                <a:spcPct val="90000"/>
              </a:lnSpc>
              <a:spcBef>
                <a:spcPts val="1000"/>
              </a:spcBef>
              <a:spcAft>
                <a:spcPts val="0"/>
              </a:spcAft>
              <a:buSzPts val="3840"/>
              <a:buNone/>
            </a:pPr>
            <a:r>
              <a:rPr lang="en-GB" sz="2100"/>
              <a:t>Inside the pencil case please provide your child with the following equipment and all will need to be labelled with your child’s name: </a:t>
            </a:r>
            <a:endParaRPr sz="2100"/>
          </a:p>
          <a:p>
            <a:pPr indent="0" lvl="0" marL="0" rtl="0" algn="l">
              <a:lnSpc>
                <a:spcPct val="90000"/>
              </a:lnSpc>
              <a:spcBef>
                <a:spcPts val="1000"/>
              </a:spcBef>
              <a:spcAft>
                <a:spcPts val="0"/>
              </a:spcAft>
              <a:buSzPts val="3840"/>
              <a:buNone/>
            </a:pPr>
            <a:r>
              <a:rPr lang="en-GB" sz="2100"/>
              <a:t>2 x standard HB pencils </a:t>
            </a:r>
            <a:endParaRPr sz="2100"/>
          </a:p>
          <a:p>
            <a:pPr indent="0" lvl="0" marL="0" rtl="0" algn="l">
              <a:lnSpc>
                <a:spcPct val="90000"/>
              </a:lnSpc>
              <a:spcBef>
                <a:spcPts val="1000"/>
              </a:spcBef>
              <a:spcAft>
                <a:spcPts val="0"/>
              </a:spcAft>
              <a:buSzPts val="3840"/>
              <a:buNone/>
            </a:pPr>
            <a:r>
              <a:rPr lang="en-GB" sz="2100"/>
              <a:t>1 x whiteboard marker pen </a:t>
            </a:r>
            <a:endParaRPr sz="2100"/>
          </a:p>
          <a:p>
            <a:pPr indent="0" lvl="0" marL="0" rtl="0" algn="l">
              <a:lnSpc>
                <a:spcPct val="90000"/>
              </a:lnSpc>
              <a:spcBef>
                <a:spcPts val="1000"/>
              </a:spcBef>
              <a:spcAft>
                <a:spcPts val="0"/>
              </a:spcAft>
              <a:buSzPts val="3840"/>
              <a:buNone/>
            </a:pPr>
            <a:r>
              <a:rPr lang="en-GB" sz="2100"/>
              <a:t>1 x glue stick </a:t>
            </a:r>
            <a:endParaRPr sz="2100"/>
          </a:p>
          <a:p>
            <a:pPr indent="0" lvl="0" marL="0" rtl="0" algn="l">
              <a:lnSpc>
                <a:spcPct val="90000"/>
              </a:lnSpc>
              <a:spcBef>
                <a:spcPts val="1000"/>
              </a:spcBef>
              <a:spcAft>
                <a:spcPts val="0"/>
              </a:spcAft>
              <a:buSzPts val="3840"/>
              <a:buNone/>
            </a:pPr>
            <a:r>
              <a:rPr lang="en-GB" sz="2100"/>
              <a:t>1 x blue writing pen (no biro and should be a standard blue in colour) </a:t>
            </a:r>
            <a:endParaRPr sz="2100"/>
          </a:p>
          <a:p>
            <a:pPr indent="0" lvl="0" marL="0" rtl="0" algn="l">
              <a:lnSpc>
                <a:spcPct val="90000"/>
              </a:lnSpc>
              <a:spcBef>
                <a:spcPts val="1000"/>
              </a:spcBef>
              <a:spcAft>
                <a:spcPts val="0"/>
              </a:spcAft>
              <a:buSzPts val="3840"/>
              <a:buNone/>
            </a:pPr>
            <a:r>
              <a:rPr lang="en-GB" sz="2100"/>
              <a:t>1 x purple biro </a:t>
            </a:r>
            <a:endParaRPr sz="2100"/>
          </a:p>
          <a:p>
            <a:pPr indent="0" lvl="0" marL="0" rtl="0" algn="l">
              <a:lnSpc>
                <a:spcPct val="90000"/>
              </a:lnSpc>
              <a:spcBef>
                <a:spcPts val="1000"/>
              </a:spcBef>
              <a:spcAft>
                <a:spcPts val="0"/>
              </a:spcAft>
              <a:buSzPts val="3840"/>
              <a:buNone/>
            </a:pPr>
            <a:r>
              <a:rPr lang="en-GB" sz="2100"/>
              <a:t>1 x Ruler that can fit inside their pencil case.</a:t>
            </a:r>
            <a:endParaRPr sz="900"/>
          </a:p>
        </p:txBody>
      </p:sp>
      <p:pic>
        <p:nvPicPr>
          <p:cNvPr descr="Download 3D Red Heart Image HQ PNG Image | FreePNGImg" id="179" name="Google Shape;179;g2fe2b27f07d_0_0"/>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80" name="Google Shape;180;g2fe2b27f07d_0_0"/>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81" name="Google Shape;181;g2fe2b27f07d_0_0"/>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82" name="Google Shape;182;g2fe2b27f07d_0_0"/>
          <p:cNvSpPr/>
          <p:nvPr/>
        </p:nvSpPr>
        <p:spPr>
          <a:xfrm>
            <a:off x="9762831" y="1533692"/>
            <a:ext cx="167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Behaviour</a:t>
            </a:r>
            <a:endParaRPr b="1" i="0" sz="2400" u="none" cap="none" strike="noStrike">
              <a:solidFill>
                <a:schemeClr val="dk1"/>
              </a:solidFill>
              <a:latin typeface="Trebuchet MS"/>
              <a:ea typeface="Trebuchet MS"/>
              <a:cs typeface="Trebuchet MS"/>
              <a:sym typeface="Trebuchet MS"/>
            </a:endParaRPr>
          </a:p>
        </p:txBody>
      </p:sp>
      <p:sp>
        <p:nvSpPr>
          <p:cNvPr id="183" name="Google Shape;183;g2fe2b27f07d_0_0"/>
          <p:cNvSpPr/>
          <p:nvPr/>
        </p:nvSpPr>
        <p:spPr>
          <a:xfrm>
            <a:off x="10372828" y="3360047"/>
            <a:ext cx="1464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Learning</a:t>
            </a:r>
            <a:endParaRPr b="1" i="0" sz="2400" u="none" cap="none" strike="noStrike">
              <a:solidFill>
                <a:schemeClr val="dk1"/>
              </a:solidFill>
              <a:latin typeface="Trebuchet MS"/>
              <a:ea typeface="Trebuchet MS"/>
              <a:cs typeface="Trebuchet MS"/>
              <a:sym typeface="Trebuchet MS"/>
            </a:endParaRPr>
          </a:p>
        </p:txBody>
      </p:sp>
      <p:sp>
        <p:nvSpPr>
          <p:cNvPr id="184" name="Google Shape;184;g2fe2b27f07d_0_0"/>
          <p:cNvSpPr/>
          <p:nvPr/>
        </p:nvSpPr>
        <p:spPr>
          <a:xfrm>
            <a:off x="10106672" y="5409998"/>
            <a:ext cx="18774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2400" u="none" cap="none" strike="noStrike">
                <a:solidFill>
                  <a:schemeClr val="dk1"/>
                </a:solidFill>
                <a:latin typeface="Trebuchet MS"/>
                <a:ea typeface="Trebuchet MS"/>
                <a:cs typeface="Trebuchet MS"/>
                <a:sym typeface="Trebuchet MS"/>
              </a:rPr>
              <a:t>Role model</a:t>
            </a:r>
            <a:endParaRPr b="1" i="0" sz="2400" u="none" cap="none" strike="noStrike">
              <a:solidFill>
                <a:schemeClr val="dk1"/>
              </a:solidFill>
              <a:latin typeface="Trebuchet MS"/>
              <a:ea typeface="Trebuchet MS"/>
              <a:cs typeface="Trebuchet MS"/>
              <a:sym typeface="Trebuchet MS"/>
            </a:endParaRPr>
          </a:p>
        </p:txBody>
      </p:sp>
      <p:pic>
        <p:nvPicPr>
          <p:cNvPr id="185" name="Google Shape;185;g2fe2b27f07d_0_0"/>
          <p:cNvPicPr preferRelativeResize="0"/>
          <p:nvPr/>
        </p:nvPicPr>
        <p:blipFill>
          <a:blip r:embed="rId6">
            <a:alphaModFix/>
          </a:blip>
          <a:stretch>
            <a:fillRect/>
          </a:stretch>
        </p:blipFill>
        <p:spPr>
          <a:xfrm>
            <a:off x="7071224" y="107388"/>
            <a:ext cx="1990112" cy="15525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5"/>
          <p:cNvSpPr txBox="1"/>
          <p:nvPr>
            <p:ph type="title"/>
          </p:nvPr>
        </p:nvSpPr>
        <p:spPr>
          <a:xfrm>
            <a:off x="677334" y="121920"/>
            <a:ext cx="8596668" cy="180848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b="1" lang="en-GB">
                <a:solidFill>
                  <a:srgbClr val="164161"/>
                </a:solidFill>
              </a:rPr>
              <a:t>Our Expectations </a:t>
            </a:r>
            <a:endParaRPr>
              <a:solidFill>
                <a:srgbClr val="164161"/>
              </a:solidFill>
            </a:endParaRPr>
          </a:p>
        </p:txBody>
      </p:sp>
      <p:sp>
        <p:nvSpPr>
          <p:cNvPr id="191" name="Google Shape;191;p5"/>
          <p:cNvSpPr txBox="1"/>
          <p:nvPr>
            <p:ph idx="1" type="body"/>
          </p:nvPr>
        </p:nvSpPr>
        <p:spPr>
          <a:xfrm>
            <a:off x="607665" y="1026160"/>
            <a:ext cx="8596668" cy="5222757"/>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600"/>
              <a:buChar char="►"/>
            </a:pPr>
            <a:r>
              <a:rPr lang="en-GB" sz="2000"/>
              <a:t>Reading at least four times a week (focus book)</a:t>
            </a:r>
            <a:endParaRPr/>
          </a:p>
          <a:p>
            <a:pPr indent="-342900" lvl="0" marL="342900" rtl="0" algn="l">
              <a:spcBef>
                <a:spcPts val="1000"/>
              </a:spcBef>
              <a:spcAft>
                <a:spcPts val="0"/>
              </a:spcAft>
              <a:buSzPts val="1600"/>
              <a:buChar char="►"/>
            </a:pPr>
            <a:r>
              <a:rPr lang="en-GB" sz="2000"/>
              <a:t>Spellings- given out each Friday- weekly test to check on the following Friday.</a:t>
            </a:r>
            <a:endParaRPr/>
          </a:p>
          <a:p>
            <a:pPr indent="-342900" lvl="0" marL="342900" rtl="0" algn="l">
              <a:spcBef>
                <a:spcPts val="1000"/>
              </a:spcBef>
              <a:spcAft>
                <a:spcPts val="0"/>
              </a:spcAft>
              <a:buSzPts val="1600"/>
              <a:buChar char="►"/>
            </a:pPr>
            <a:r>
              <a:rPr lang="en-GB" sz="2000"/>
              <a:t>Phonics- given out each Friday- words to read and spell (Not tested).</a:t>
            </a:r>
            <a:endParaRPr sz="2000"/>
          </a:p>
          <a:p>
            <a:pPr indent="-342900" lvl="0" marL="342900" rtl="0" algn="l">
              <a:spcBef>
                <a:spcPts val="1000"/>
              </a:spcBef>
              <a:spcAft>
                <a:spcPts val="0"/>
              </a:spcAft>
              <a:buSzPts val="1600"/>
              <a:buChar char="►"/>
            </a:pPr>
            <a:r>
              <a:rPr lang="en-GB" sz="2000"/>
              <a:t>Times tables- the Government expectation is that all children should know 2, 5 and 10 times tables by the end of Y2. By the end of Year 3 they should know 3,4 and 8 and should know all multiplication tables up to 12 x 12 by the summer term of Year 4.</a:t>
            </a:r>
            <a:endParaRPr sz="2000"/>
          </a:p>
          <a:p>
            <a:pPr indent="-342900" lvl="0" marL="342900" rtl="0" algn="l">
              <a:spcBef>
                <a:spcPts val="1000"/>
              </a:spcBef>
              <a:spcAft>
                <a:spcPts val="0"/>
              </a:spcAft>
              <a:buSzPts val="1600"/>
              <a:buChar char="►"/>
            </a:pPr>
            <a:r>
              <a:rPr lang="en-GB" sz="2000"/>
              <a:t>Weekly maths homework, out on a Thursday back in on the following Tuesday</a:t>
            </a:r>
            <a:r>
              <a:rPr lang="en-GB"/>
              <a:t>.</a:t>
            </a:r>
            <a:endParaRPr/>
          </a:p>
          <a:p>
            <a:pPr indent="0" lvl="0" marL="0" rtl="0" algn="l">
              <a:spcBef>
                <a:spcPts val="1000"/>
              </a:spcBef>
              <a:spcAft>
                <a:spcPts val="0"/>
              </a:spcAft>
              <a:buSzPts val="1440"/>
              <a:buNone/>
            </a:pPr>
            <a:r>
              <a:t/>
            </a:r>
            <a:endParaRPr/>
          </a:p>
          <a:p>
            <a:pPr indent="0" lvl="0" marL="0" rtl="0" algn="l">
              <a:spcBef>
                <a:spcPts val="1000"/>
              </a:spcBef>
              <a:spcAft>
                <a:spcPts val="0"/>
              </a:spcAft>
              <a:buSzPts val="1440"/>
              <a:buNone/>
            </a:pPr>
            <a:r>
              <a:rPr b="1" lang="en-GB">
                <a:solidFill>
                  <a:srgbClr val="0070C0"/>
                </a:solidFill>
              </a:rPr>
              <a:t>We will communicate with you if we are concerned with the completion and standard of your child’s homework.  It should be completed to the best of their ability and recorded using a handwriting pen or in pencil.</a:t>
            </a:r>
            <a:endParaRPr/>
          </a:p>
          <a:p>
            <a:pPr indent="0" lvl="0" marL="0" rtl="0" algn="l">
              <a:spcBef>
                <a:spcPts val="1000"/>
              </a:spcBef>
              <a:spcAft>
                <a:spcPts val="0"/>
              </a:spcAft>
              <a:buSzPts val="144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6"/>
          <p:cNvSpPr txBox="1"/>
          <p:nvPr>
            <p:ph type="title"/>
          </p:nvPr>
        </p:nvSpPr>
        <p:spPr>
          <a:xfrm>
            <a:off x="348342" y="203200"/>
            <a:ext cx="8916900" cy="13209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Reminders</a:t>
            </a:r>
            <a:endParaRPr/>
          </a:p>
        </p:txBody>
      </p:sp>
      <p:sp>
        <p:nvSpPr>
          <p:cNvPr id="197" name="Google Shape;197;p6"/>
          <p:cNvSpPr txBox="1"/>
          <p:nvPr>
            <p:ph idx="1" type="body"/>
          </p:nvPr>
        </p:nvSpPr>
        <p:spPr>
          <a:xfrm>
            <a:off x="470275" y="926325"/>
            <a:ext cx="10528800" cy="5753100"/>
          </a:xfrm>
          <a:prstGeom prst="rect">
            <a:avLst/>
          </a:prstGeom>
          <a:noFill/>
          <a:ln>
            <a:noFill/>
          </a:ln>
        </p:spPr>
        <p:txBody>
          <a:bodyPr anchorCtr="0" anchor="t" bIns="45700" lIns="91425" spcFirstLastPara="1" rIns="91425" wrap="square" tIns="45700">
            <a:normAutofit lnSpcReduction="20000"/>
          </a:bodyPr>
          <a:lstStyle/>
          <a:p>
            <a:pPr indent="-349758" lvl="0" marL="342900" rtl="0" algn="l">
              <a:spcBef>
                <a:spcPts val="0"/>
              </a:spcBef>
              <a:spcAft>
                <a:spcPts val="0"/>
              </a:spcAft>
              <a:buSzPts val="1440"/>
              <a:buChar char="►"/>
            </a:pPr>
            <a:r>
              <a:rPr lang="en-GB"/>
              <a:t>Home School Diaries for communication and also to support your child with their learning                                              in school and at home.</a:t>
            </a:r>
            <a:endParaRPr/>
          </a:p>
          <a:p>
            <a:pPr indent="-349758" lvl="0" marL="342900" rtl="0" algn="l">
              <a:spcBef>
                <a:spcPts val="1000"/>
              </a:spcBef>
              <a:spcAft>
                <a:spcPts val="0"/>
              </a:spcAft>
              <a:buSzPts val="1440"/>
              <a:buChar char="►"/>
            </a:pPr>
            <a:r>
              <a:rPr lang="en-GB"/>
              <a:t>Coloured Book Banded or Phonic scheme books (fluency/comprehension book- child to read to you) and their own library book (sharing book- this can be read by adult or child together for pleasure).  These can be changed frequently, but the levels don’t change as often as previous years.</a:t>
            </a:r>
            <a:endParaRPr/>
          </a:p>
          <a:p>
            <a:pPr indent="-349758" lvl="0" marL="342900" rtl="0" algn="l">
              <a:spcBef>
                <a:spcPts val="1000"/>
              </a:spcBef>
              <a:spcAft>
                <a:spcPts val="0"/>
              </a:spcAft>
              <a:buSzPts val="1440"/>
              <a:buChar char="►"/>
            </a:pPr>
            <a:r>
              <a:rPr lang="en-GB"/>
              <a:t>Reward and sanctions system- We are a Thrive based school and this is reflected in how we support children to learn from all experiences.</a:t>
            </a:r>
            <a:endParaRPr/>
          </a:p>
          <a:p>
            <a:pPr indent="0" lvl="0" marL="0" rtl="0" algn="l">
              <a:spcBef>
                <a:spcPts val="1000"/>
              </a:spcBef>
              <a:spcAft>
                <a:spcPts val="0"/>
              </a:spcAft>
              <a:buSzPts val="1520"/>
              <a:buNone/>
            </a:pPr>
            <a:r>
              <a:rPr lang="en-GB" sz="1900">
                <a:solidFill>
                  <a:srgbClr val="0070C0"/>
                </a:solidFill>
              </a:rPr>
              <a:t>Rewards:</a:t>
            </a:r>
            <a:endParaRPr>
              <a:solidFill>
                <a:srgbClr val="0070C0"/>
              </a:solidFill>
            </a:endParaRPr>
          </a:p>
          <a:p>
            <a:pPr indent="-349758" lvl="0" marL="342900" rtl="0" algn="l">
              <a:spcBef>
                <a:spcPts val="1000"/>
              </a:spcBef>
              <a:spcAft>
                <a:spcPts val="0"/>
              </a:spcAft>
              <a:buSzPts val="1440"/>
              <a:buChar char="►"/>
            </a:pPr>
            <a:r>
              <a:rPr lang="en-GB"/>
              <a:t>House points- children are awarded House points for their behaviour and manners and consideration for others around the school and displaying effort in their learning. When children get enough House points, they can exchange them for a reward. </a:t>
            </a:r>
            <a:endParaRPr/>
          </a:p>
          <a:p>
            <a:pPr indent="-349758" lvl="0" marL="342900" rtl="0" algn="l">
              <a:spcBef>
                <a:spcPts val="1000"/>
              </a:spcBef>
              <a:spcAft>
                <a:spcPts val="0"/>
              </a:spcAft>
              <a:buSzPts val="1440"/>
              <a:buChar char="►"/>
            </a:pPr>
            <a:r>
              <a:rPr lang="en-GB"/>
              <a:t>Class HEART, children will have the opportunity to work together to fill their HEART and be rewarded, once it is full with additional class rewards such as parachute game time, board games, drawing etc</a:t>
            </a:r>
            <a:endParaRPr/>
          </a:p>
          <a:p>
            <a:pPr indent="-349758" lvl="0" marL="342900" rtl="0" algn="l">
              <a:spcBef>
                <a:spcPts val="1000"/>
              </a:spcBef>
              <a:spcAft>
                <a:spcPts val="0"/>
              </a:spcAft>
              <a:buSzPts val="1440"/>
              <a:buChar char="►"/>
            </a:pPr>
            <a:r>
              <a:rPr lang="en-GB"/>
              <a:t>House team afternoon for the winning House at the end of each term.</a:t>
            </a:r>
            <a:endParaRPr/>
          </a:p>
          <a:p>
            <a:pPr indent="-349758" lvl="0" marL="342900" rtl="0" algn="l">
              <a:spcBef>
                <a:spcPts val="1000"/>
              </a:spcBef>
              <a:spcAft>
                <a:spcPts val="0"/>
              </a:spcAft>
              <a:buSzPts val="1440"/>
              <a:buChar char="►"/>
            </a:pPr>
            <a:r>
              <a:rPr lang="en-GB"/>
              <a:t>Praise postcards, weekly ‘Learner of the Week’ certificate, Headteacher award as well as regular communication with you.</a:t>
            </a:r>
            <a:endParaRPr/>
          </a:p>
          <a:p>
            <a:pPr indent="-349758" lvl="0" marL="342900" rtl="0" algn="l">
              <a:spcBef>
                <a:spcPts val="1000"/>
              </a:spcBef>
              <a:spcAft>
                <a:spcPts val="0"/>
              </a:spcAft>
              <a:buSzPts val="1440"/>
              <a:buChar char="►"/>
            </a:pPr>
            <a:r>
              <a:rPr lang="en-GB"/>
              <a:t>HEART Awards &amp; badges- These are awarded termly and are recognised for Behaviour, Learning and being a Role Model.</a:t>
            </a:r>
            <a:endParaRPr/>
          </a:p>
        </p:txBody>
      </p:sp>
      <p:pic>
        <p:nvPicPr>
          <p:cNvPr descr="The 1709 Blog: The Age of EU Copyright Reform? An event ..." id="198" name="Google Shape;198;p6"/>
          <p:cNvPicPr preferRelativeResize="0"/>
          <p:nvPr/>
        </p:nvPicPr>
        <p:blipFill rotWithShape="1">
          <a:blip r:embed="rId3">
            <a:alphaModFix/>
          </a:blip>
          <a:srcRect b="0" l="0" r="0" t="0"/>
          <a:stretch/>
        </p:blipFill>
        <p:spPr>
          <a:xfrm>
            <a:off x="9826495" y="0"/>
            <a:ext cx="1808158" cy="134916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7"/>
          <p:cNvSpPr txBox="1"/>
          <p:nvPr>
            <p:ph type="title"/>
          </p:nvPr>
        </p:nvSpPr>
        <p:spPr>
          <a:xfrm>
            <a:off x="216950" y="149225"/>
            <a:ext cx="11390400" cy="7770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Being a Thrive school and appropriate sanctions</a:t>
            </a:r>
            <a:endParaRPr/>
          </a:p>
        </p:txBody>
      </p:sp>
      <p:sp>
        <p:nvSpPr>
          <p:cNvPr id="204" name="Google Shape;204;p7"/>
          <p:cNvSpPr txBox="1"/>
          <p:nvPr>
            <p:ph idx="1" type="body"/>
          </p:nvPr>
        </p:nvSpPr>
        <p:spPr>
          <a:xfrm>
            <a:off x="531225" y="846950"/>
            <a:ext cx="10298400" cy="5810400"/>
          </a:xfrm>
          <a:prstGeom prst="rect">
            <a:avLst/>
          </a:prstGeom>
          <a:noFill/>
          <a:ln>
            <a:noFill/>
          </a:ln>
        </p:spPr>
        <p:txBody>
          <a:bodyPr anchorCtr="0" anchor="t" bIns="45700" lIns="91425" spcFirstLastPara="1" rIns="91425" wrap="square" tIns="45700">
            <a:normAutofit fontScale="25000"/>
          </a:bodyPr>
          <a:lstStyle/>
          <a:p>
            <a:pPr indent="-342900" lvl="0" marL="342900" rtl="0" algn="l">
              <a:spcBef>
                <a:spcPts val="0"/>
              </a:spcBef>
              <a:spcAft>
                <a:spcPts val="0"/>
              </a:spcAft>
              <a:buSzPct val="80000"/>
              <a:buChar char="►"/>
            </a:pPr>
            <a:r>
              <a:rPr lang="en-GB" sz="6400"/>
              <a:t>Support from all adults in helping to work through problems- common language and approach used across the school. </a:t>
            </a:r>
            <a:endParaRPr/>
          </a:p>
          <a:p>
            <a:pPr indent="-342900" lvl="0" marL="342900" rtl="0" algn="l">
              <a:spcBef>
                <a:spcPts val="1000"/>
              </a:spcBef>
              <a:spcAft>
                <a:spcPts val="0"/>
              </a:spcAft>
              <a:buSzPct val="80000"/>
              <a:buChar char="►"/>
            </a:pPr>
            <a:r>
              <a:rPr lang="en-GB" sz="6400"/>
              <a:t>Restorative resolutions, the school has moved away from old school approaches.</a:t>
            </a:r>
            <a:endParaRPr/>
          </a:p>
          <a:p>
            <a:pPr indent="-342900" lvl="0" marL="342900" rtl="0" algn="l">
              <a:spcBef>
                <a:spcPts val="1000"/>
              </a:spcBef>
              <a:spcAft>
                <a:spcPts val="0"/>
              </a:spcAft>
              <a:buSzPct val="80000"/>
              <a:buChar char="►"/>
            </a:pPr>
            <a:r>
              <a:rPr lang="en-GB" sz="6400"/>
              <a:t>Dedicated pastoral team within school including trained Thrive practitioner &amp; ELSA.</a:t>
            </a:r>
            <a:endParaRPr/>
          </a:p>
          <a:p>
            <a:pPr indent="0" lvl="0" marL="0" rtl="0" algn="l">
              <a:spcBef>
                <a:spcPts val="1000"/>
              </a:spcBef>
              <a:spcAft>
                <a:spcPts val="0"/>
              </a:spcAft>
              <a:buSzPct val="80000"/>
              <a:buNone/>
            </a:pPr>
            <a:r>
              <a:rPr b="1" lang="en-GB" sz="6400"/>
              <a:t>Sanctions within class:</a:t>
            </a:r>
            <a:endParaRPr/>
          </a:p>
          <a:p>
            <a:pPr indent="-342900" lvl="0" marL="342900" rtl="0" algn="l">
              <a:spcBef>
                <a:spcPts val="1000"/>
              </a:spcBef>
              <a:spcAft>
                <a:spcPts val="0"/>
              </a:spcAft>
              <a:buSzPct val="80000"/>
              <a:buChar char="►"/>
            </a:pPr>
            <a:r>
              <a:rPr lang="en-GB" sz="6400"/>
              <a:t>Verbal reminder</a:t>
            </a:r>
            <a:endParaRPr/>
          </a:p>
          <a:p>
            <a:pPr indent="-342900" lvl="0" marL="342900" rtl="0" algn="l">
              <a:spcBef>
                <a:spcPts val="1000"/>
              </a:spcBef>
              <a:spcAft>
                <a:spcPts val="0"/>
              </a:spcAft>
              <a:buSzPct val="80000"/>
              <a:buChar char="►"/>
            </a:pPr>
            <a:r>
              <a:rPr lang="en-GB" sz="6400"/>
              <a:t>Name on board- reminder of expectations, and breaktime meet with teacher to reflect.</a:t>
            </a:r>
            <a:endParaRPr/>
          </a:p>
          <a:p>
            <a:pPr indent="-342900" lvl="0" marL="342900" rtl="0" algn="l">
              <a:spcBef>
                <a:spcPts val="1000"/>
              </a:spcBef>
              <a:spcAft>
                <a:spcPts val="0"/>
              </a:spcAft>
              <a:buSzPct val="80000"/>
              <a:buChar char="►"/>
            </a:pPr>
            <a:r>
              <a:rPr lang="en-GB" sz="6400"/>
              <a:t>One tick- Behaviour or disruption continues- into the consequence book- they will visit this session at lunchtime with a member of the leadership team to reflect on choice and move to partner class.</a:t>
            </a:r>
            <a:endParaRPr/>
          </a:p>
          <a:p>
            <a:pPr indent="0" lvl="0" marL="0" rtl="0" algn="l">
              <a:spcBef>
                <a:spcPts val="1000"/>
              </a:spcBef>
              <a:spcAft>
                <a:spcPts val="0"/>
              </a:spcAft>
              <a:buSzPct val="80000"/>
              <a:buNone/>
            </a:pPr>
            <a:r>
              <a:rPr b="1" lang="en-GB" sz="6400"/>
              <a:t>Sanctions at break &amp; lunchtime:</a:t>
            </a:r>
            <a:endParaRPr/>
          </a:p>
          <a:p>
            <a:pPr indent="-342900" lvl="0" marL="342900" rtl="0" algn="l">
              <a:spcBef>
                <a:spcPts val="1000"/>
              </a:spcBef>
              <a:spcAft>
                <a:spcPts val="0"/>
              </a:spcAft>
              <a:buSzPct val="80000"/>
              <a:buChar char="►"/>
            </a:pPr>
            <a:r>
              <a:rPr lang="en-GB" sz="6400"/>
              <a:t>The child will be reminded of behaviour expectations</a:t>
            </a:r>
            <a:endParaRPr/>
          </a:p>
          <a:p>
            <a:pPr indent="-342900" lvl="0" marL="342900" rtl="0" algn="l">
              <a:spcBef>
                <a:spcPts val="1000"/>
              </a:spcBef>
              <a:spcAft>
                <a:spcPts val="0"/>
              </a:spcAft>
              <a:buSzPct val="80000"/>
              <a:buChar char="►"/>
            </a:pPr>
            <a:r>
              <a:rPr lang="en-GB" sz="6400"/>
              <a:t>Stay with staff member to talk and calm</a:t>
            </a:r>
            <a:endParaRPr/>
          </a:p>
          <a:p>
            <a:pPr indent="-342900" lvl="0" marL="342900" rtl="0" algn="l">
              <a:spcBef>
                <a:spcPts val="1000"/>
              </a:spcBef>
              <a:spcAft>
                <a:spcPts val="0"/>
              </a:spcAft>
              <a:buSzPct val="80000"/>
              <a:buChar char="►"/>
            </a:pPr>
            <a:r>
              <a:rPr lang="en-GB" sz="6400"/>
              <a:t>Removed from playtime</a:t>
            </a:r>
            <a:endParaRPr/>
          </a:p>
          <a:p>
            <a:pPr indent="0" lvl="0" marL="0" rtl="0" algn="l">
              <a:spcBef>
                <a:spcPts val="1000"/>
              </a:spcBef>
              <a:spcAft>
                <a:spcPts val="0"/>
              </a:spcAft>
              <a:buSzPct val="80000"/>
              <a:buNone/>
            </a:pPr>
            <a:r>
              <a:rPr b="1" lang="en-GB" sz="6400">
                <a:solidFill>
                  <a:srgbClr val="0070C0"/>
                </a:solidFill>
              </a:rPr>
              <a:t>If your child refuses to come to a Consequence Room, then parents will need to attend this with their child after school.</a:t>
            </a:r>
            <a:endParaRPr/>
          </a:p>
          <a:p>
            <a:pPr indent="-320040" lvl="0" marL="342900" rtl="0" algn="l">
              <a:spcBef>
                <a:spcPts val="1000"/>
              </a:spcBef>
              <a:spcAft>
                <a:spcPts val="0"/>
              </a:spcAft>
              <a:buSzPct val="80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8"/>
          <p:cNvSpPr txBox="1"/>
          <p:nvPr>
            <p:ph type="title"/>
          </p:nvPr>
        </p:nvSpPr>
        <p:spPr>
          <a:xfrm>
            <a:off x="740228" y="609600"/>
            <a:ext cx="8533773"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Uniform</a:t>
            </a:r>
            <a:br>
              <a:rPr lang="en-GB">
                <a:solidFill>
                  <a:srgbClr val="164161"/>
                </a:solidFill>
              </a:rPr>
            </a:br>
            <a:endParaRPr i="1" sz="2400">
              <a:solidFill>
                <a:srgbClr val="164161"/>
              </a:solidFill>
            </a:endParaRPr>
          </a:p>
        </p:txBody>
      </p:sp>
      <p:sp>
        <p:nvSpPr>
          <p:cNvPr id="210" name="Google Shape;210;p8"/>
          <p:cNvSpPr txBox="1"/>
          <p:nvPr>
            <p:ph idx="1" type="body"/>
          </p:nvPr>
        </p:nvSpPr>
        <p:spPr>
          <a:xfrm>
            <a:off x="677334" y="1323703"/>
            <a:ext cx="8596668" cy="5033554"/>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SzPts val="1440"/>
              <a:buChar char="►"/>
            </a:pPr>
            <a:r>
              <a:rPr lang="en-GB"/>
              <a:t>PE days- PE kits to be worn for the whole day</a:t>
            </a:r>
            <a:endParaRPr/>
          </a:p>
          <a:p>
            <a:pPr indent="-342900" lvl="0" marL="342900" rtl="0" algn="l">
              <a:spcBef>
                <a:spcPts val="1000"/>
              </a:spcBef>
              <a:spcAft>
                <a:spcPts val="0"/>
              </a:spcAft>
              <a:buSzPts val="1440"/>
              <a:buChar char="►"/>
            </a:pPr>
            <a:r>
              <a:rPr lang="en-GB"/>
              <a:t>Specific safety equipment e.g. gum shields, shin pads</a:t>
            </a:r>
            <a:endParaRPr/>
          </a:p>
          <a:p>
            <a:pPr indent="-342900" lvl="0" marL="342900" rtl="0" algn="l">
              <a:spcBef>
                <a:spcPts val="1000"/>
              </a:spcBef>
              <a:spcAft>
                <a:spcPts val="0"/>
              </a:spcAft>
              <a:buSzPts val="1440"/>
              <a:buChar char="►"/>
            </a:pPr>
            <a:r>
              <a:rPr lang="en-GB"/>
              <a:t>The PE hoodie should not be worn with the </a:t>
            </a:r>
            <a:endParaRPr/>
          </a:p>
          <a:p>
            <a:pPr indent="0" lvl="0" marL="0" rtl="0" algn="l">
              <a:spcBef>
                <a:spcPts val="1000"/>
              </a:spcBef>
              <a:spcAft>
                <a:spcPts val="0"/>
              </a:spcAft>
              <a:buSzPts val="1440"/>
              <a:buNone/>
            </a:pPr>
            <a:r>
              <a:rPr lang="en-GB"/>
              <a:t>classroom uniform , it is for PE days only.</a:t>
            </a:r>
            <a:endParaRPr/>
          </a:p>
          <a:p>
            <a:pPr indent="-342900" lvl="0" marL="342900" rtl="0" algn="l">
              <a:spcBef>
                <a:spcPts val="1000"/>
              </a:spcBef>
              <a:spcAft>
                <a:spcPts val="0"/>
              </a:spcAft>
              <a:buSzPts val="1440"/>
              <a:buChar char="►"/>
            </a:pPr>
            <a:r>
              <a:rPr lang="en-GB"/>
              <a:t>Year 3 days are: </a:t>
            </a:r>
            <a:endParaRPr/>
          </a:p>
          <a:p>
            <a:pPr indent="-342900" lvl="0" marL="342900" rtl="0" algn="l">
              <a:spcBef>
                <a:spcPts val="1000"/>
              </a:spcBef>
              <a:spcAft>
                <a:spcPts val="0"/>
              </a:spcAft>
              <a:buSzPts val="1440"/>
              <a:buChar char="►"/>
            </a:pPr>
            <a:r>
              <a:rPr lang="en-GB"/>
              <a:t>Simmonds: </a:t>
            </a:r>
            <a:r>
              <a:rPr lang="en-GB"/>
              <a:t>Wednesday and Thursday</a:t>
            </a:r>
            <a:endParaRPr/>
          </a:p>
          <a:p>
            <a:pPr indent="-342900" lvl="0" marL="342900" rtl="0" algn="l">
              <a:spcBef>
                <a:spcPts val="1000"/>
              </a:spcBef>
              <a:spcAft>
                <a:spcPts val="0"/>
              </a:spcAft>
              <a:buSzPts val="1440"/>
              <a:buChar char="►"/>
            </a:pPr>
            <a:r>
              <a:rPr lang="en-GB"/>
              <a:t>Farah: Wednesday and Thursday</a:t>
            </a:r>
            <a:endParaRPr/>
          </a:p>
          <a:p>
            <a:pPr indent="0" lvl="0" marL="0" rtl="0" algn="l">
              <a:spcBef>
                <a:spcPts val="1000"/>
              </a:spcBef>
              <a:spcAft>
                <a:spcPts val="0"/>
              </a:spcAft>
              <a:buNone/>
            </a:pPr>
            <a:r>
              <a:t/>
            </a:r>
            <a:endParaRPr/>
          </a:p>
          <a:p>
            <a:pPr indent="-342900" lvl="0" marL="342900" rtl="0" algn="l">
              <a:spcBef>
                <a:spcPts val="1000"/>
              </a:spcBef>
              <a:spcAft>
                <a:spcPts val="0"/>
              </a:spcAft>
              <a:buSzPts val="1440"/>
              <a:buChar char="►"/>
            </a:pPr>
            <a:r>
              <a:rPr lang="en-GB">
                <a:solidFill>
                  <a:srgbClr val="FF0000"/>
                </a:solidFill>
              </a:rPr>
              <a:t>Hair tied back, no nail varnish, no fashion hair cuts, small studs only, school uniform at all times, school shoes- NOT trainers unless it is a PE day</a:t>
            </a:r>
            <a:endParaRPr/>
          </a:p>
          <a:p>
            <a:pPr indent="-342900" lvl="0" marL="342900" rtl="0" algn="l">
              <a:spcBef>
                <a:spcPts val="1000"/>
              </a:spcBef>
              <a:spcAft>
                <a:spcPts val="0"/>
              </a:spcAft>
              <a:buSzPts val="1440"/>
              <a:buChar char="►"/>
            </a:pPr>
            <a:r>
              <a:rPr lang="en-GB"/>
              <a:t>We will be learning outside whatever the weather, so we would ask that your child always has a waterproof coat and we will let you know when they will need their wellies and/or warm change of clothes.</a:t>
            </a:r>
            <a:endParaRPr/>
          </a:p>
          <a:p>
            <a:pPr indent="-251460" lvl="0" marL="342900" rtl="0" algn="l">
              <a:spcBef>
                <a:spcPts val="1000"/>
              </a:spcBef>
              <a:spcAft>
                <a:spcPts val="0"/>
              </a:spcAft>
              <a:buSzPts val="1440"/>
              <a:buNone/>
            </a:pPr>
            <a:r>
              <a:t/>
            </a:r>
            <a:endParaRPr/>
          </a:p>
        </p:txBody>
      </p:sp>
      <p:pic>
        <p:nvPicPr>
          <p:cNvPr descr="Wellington Boots 5 | Free SVG" id="211" name="Google Shape;211;p8"/>
          <p:cNvPicPr preferRelativeResize="0"/>
          <p:nvPr/>
        </p:nvPicPr>
        <p:blipFill rotWithShape="1">
          <a:blip r:embed="rId3">
            <a:alphaModFix/>
          </a:blip>
          <a:srcRect b="0" l="0" r="0" t="0"/>
          <a:stretch/>
        </p:blipFill>
        <p:spPr>
          <a:xfrm>
            <a:off x="9032965" y="3875314"/>
            <a:ext cx="2669177" cy="2669177"/>
          </a:xfrm>
          <a:prstGeom prst="rect">
            <a:avLst/>
          </a:prstGeom>
          <a:noFill/>
          <a:ln>
            <a:noFill/>
          </a:ln>
        </p:spPr>
      </p:pic>
      <p:pic>
        <p:nvPicPr>
          <p:cNvPr descr="Image preview" id="212" name="Google Shape;212;p8"/>
          <p:cNvPicPr preferRelativeResize="0"/>
          <p:nvPr/>
        </p:nvPicPr>
        <p:blipFill rotWithShape="1">
          <a:blip r:embed="rId4">
            <a:alphaModFix/>
          </a:blip>
          <a:srcRect b="0" l="0" r="0" t="0"/>
          <a:stretch/>
        </p:blipFill>
        <p:spPr>
          <a:xfrm>
            <a:off x="6808134" y="210974"/>
            <a:ext cx="5275833" cy="296765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9"/>
          <p:cNvSpPr txBox="1"/>
          <p:nvPr>
            <p:ph type="title"/>
          </p:nvPr>
        </p:nvSpPr>
        <p:spPr>
          <a:xfrm>
            <a:off x="677333" y="210589"/>
            <a:ext cx="8596668" cy="71410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Day to day arrangements</a:t>
            </a:r>
            <a:endParaRPr>
              <a:solidFill>
                <a:srgbClr val="164161"/>
              </a:solidFill>
            </a:endParaRPr>
          </a:p>
        </p:txBody>
      </p:sp>
      <p:sp>
        <p:nvSpPr>
          <p:cNvPr id="218" name="Google Shape;218;p9"/>
          <p:cNvSpPr txBox="1"/>
          <p:nvPr>
            <p:ph idx="1" type="body"/>
          </p:nvPr>
        </p:nvSpPr>
        <p:spPr>
          <a:xfrm>
            <a:off x="677333" y="924692"/>
            <a:ext cx="9938019" cy="5758741"/>
          </a:xfrm>
          <a:prstGeom prst="rect">
            <a:avLst/>
          </a:prstGeom>
          <a:noFill/>
          <a:ln>
            <a:noFill/>
          </a:ln>
        </p:spPr>
        <p:txBody>
          <a:bodyPr anchorCtr="0" anchor="t" bIns="45700" lIns="91425" spcFirstLastPara="1" rIns="91425" wrap="square" tIns="45700">
            <a:normAutofit lnSpcReduction="20000"/>
          </a:bodyPr>
          <a:lstStyle/>
          <a:p>
            <a:pPr indent="-349758" lvl="0" marL="342900" rtl="0" algn="l">
              <a:spcBef>
                <a:spcPts val="0"/>
              </a:spcBef>
              <a:spcAft>
                <a:spcPts val="0"/>
              </a:spcAft>
              <a:buSzPts val="1440"/>
              <a:buChar char="►"/>
            </a:pPr>
            <a:r>
              <a:rPr lang="en-GB">
                <a:solidFill>
                  <a:srgbClr val="FF0000"/>
                </a:solidFill>
              </a:rPr>
              <a:t>Attendance</a:t>
            </a:r>
            <a:r>
              <a:rPr lang="en-GB"/>
              <a:t>- If your child is not in then you will receive a phone call from the office enquiring about their whereabouts.  Please ring in or email in to let us know if your child is unwell or not attending school for any reason.  If we do not hear from you by 11am then you will </a:t>
            </a:r>
            <a:r>
              <a:rPr lang="en-GB"/>
              <a:t>receive</a:t>
            </a:r>
            <a:r>
              <a:rPr lang="en-GB"/>
              <a:t> a home visit by the school leadership team.</a:t>
            </a:r>
            <a:endParaRPr/>
          </a:p>
          <a:p>
            <a:pPr indent="-349758" lvl="0" marL="342900" rtl="0" algn="l">
              <a:spcBef>
                <a:spcPts val="1000"/>
              </a:spcBef>
              <a:spcAft>
                <a:spcPts val="0"/>
              </a:spcAft>
              <a:buSzPts val="1440"/>
              <a:buChar char="►"/>
            </a:pPr>
            <a:r>
              <a:rPr lang="en-GB">
                <a:solidFill>
                  <a:srgbClr val="FF0000"/>
                </a:solidFill>
              </a:rPr>
              <a:t>School lunches, Breakfast Club &amp; JASPA </a:t>
            </a:r>
            <a:r>
              <a:rPr lang="en-GB"/>
              <a:t>need to be paid for prior to use.  A maximum £10 credit can be applied.  If you go above this will we refuse dinners and ask that you bring in a packed lunch or refused a place at Breakfast Club/JASPA.</a:t>
            </a:r>
            <a:endParaRPr/>
          </a:p>
          <a:p>
            <a:pPr indent="-349758" lvl="0" marL="342900" rtl="0" algn="l">
              <a:spcBef>
                <a:spcPts val="1000"/>
              </a:spcBef>
              <a:spcAft>
                <a:spcPts val="0"/>
              </a:spcAft>
              <a:buSzPts val="1440"/>
              <a:buChar char="►"/>
            </a:pPr>
            <a:r>
              <a:rPr lang="en-GB">
                <a:solidFill>
                  <a:srgbClr val="FF0000"/>
                </a:solidFill>
              </a:rPr>
              <a:t>Home School diary </a:t>
            </a:r>
            <a:r>
              <a:rPr lang="en-GB"/>
              <a:t>is for brief learning comments or enquiries- they will not become a long dialogue- we would rather you came in and made an appointment to discuss progress and any concerns with the class teacher.  These diaries will be checked at least once a week and signed by an adult, if you have a message in there, please make sure this is flagged to the teacher or SLT member on the gate in the morning.</a:t>
            </a:r>
            <a:endParaRPr/>
          </a:p>
          <a:p>
            <a:pPr indent="-349758" lvl="0" marL="342900" rtl="0" algn="l">
              <a:spcBef>
                <a:spcPts val="1000"/>
              </a:spcBef>
              <a:spcAft>
                <a:spcPts val="0"/>
              </a:spcAft>
              <a:buSzPts val="1440"/>
              <a:buChar char="►"/>
            </a:pPr>
            <a:r>
              <a:rPr lang="en-GB">
                <a:solidFill>
                  <a:srgbClr val="FF0000"/>
                </a:solidFill>
              </a:rPr>
              <a:t>Drinks bottle </a:t>
            </a:r>
            <a:r>
              <a:rPr lang="en-GB"/>
              <a:t>that is ideally non-drip, named and must contain only water</a:t>
            </a:r>
            <a:endParaRPr/>
          </a:p>
          <a:p>
            <a:pPr indent="-349758" lvl="0" marL="342900" rtl="0" algn="l">
              <a:spcBef>
                <a:spcPts val="1000"/>
              </a:spcBef>
              <a:spcAft>
                <a:spcPts val="0"/>
              </a:spcAft>
              <a:buSzPts val="1440"/>
              <a:buChar char="►"/>
            </a:pPr>
            <a:r>
              <a:rPr lang="en-GB">
                <a:solidFill>
                  <a:srgbClr val="FF0000"/>
                </a:solidFill>
              </a:rPr>
              <a:t>Healthy snack only at breaktime-</a:t>
            </a:r>
            <a:r>
              <a:rPr lang="en-GB"/>
              <a:t> piece of fruit, cheese, dried fruit, cereal fruit bars, but please check these- NO NUTS!</a:t>
            </a:r>
            <a:endParaRPr/>
          </a:p>
          <a:p>
            <a:pPr indent="-349758" lvl="0" marL="342900" rtl="0" algn="l">
              <a:spcBef>
                <a:spcPts val="1000"/>
              </a:spcBef>
              <a:spcAft>
                <a:spcPts val="0"/>
              </a:spcAft>
              <a:buSzPts val="1440"/>
              <a:buChar char="►"/>
            </a:pPr>
            <a:r>
              <a:rPr lang="en-GB">
                <a:solidFill>
                  <a:srgbClr val="FF0000"/>
                </a:solidFill>
              </a:rPr>
              <a:t>Arriving and leaving school </a:t>
            </a:r>
            <a:r>
              <a:rPr lang="en-GB"/>
              <a:t>-SLT member will welcome your child on a morning and the class teacher will bring them out to you.  Year 3 children enter and exit by the swimming pool/courtyard gate.</a:t>
            </a:r>
            <a:endParaRPr/>
          </a:p>
          <a:p>
            <a:pPr indent="-349758" lvl="0" marL="342900" rtl="0" algn="l">
              <a:spcBef>
                <a:spcPts val="1000"/>
              </a:spcBef>
              <a:spcAft>
                <a:spcPts val="0"/>
              </a:spcAft>
              <a:buSzPts val="1440"/>
              <a:buChar char="►"/>
            </a:pPr>
            <a:r>
              <a:rPr lang="en-GB">
                <a:solidFill>
                  <a:srgbClr val="FF0000"/>
                </a:solidFill>
              </a:rPr>
              <a:t>Clubs</a:t>
            </a:r>
            <a:r>
              <a:rPr lang="en-GB"/>
              <a:t> a letter will be sent out shortly of clubs available this term. Wherever possible we do not cancel clubs.  A release date is given for you to book.</a:t>
            </a:r>
            <a:endParaRPr/>
          </a:p>
          <a:p>
            <a:pPr indent="-349758" lvl="0" marL="342900" rtl="0" algn="l">
              <a:spcBef>
                <a:spcPts val="1000"/>
              </a:spcBef>
              <a:spcAft>
                <a:spcPts val="0"/>
              </a:spcAft>
              <a:buSzPts val="1440"/>
              <a:buChar char="►"/>
            </a:pPr>
            <a:r>
              <a:rPr lang="en-GB">
                <a:solidFill>
                  <a:srgbClr val="FF0000"/>
                </a:solidFill>
              </a:rPr>
              <a:t>Newsletters</a:t>
            </a:r>
            <a:r>
              <a:rPr lang="en-GB"/>
              <a:t> come out fortnightly.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10"/>
          <p:cNvSpPr txBox="1"/>
          <p:nvPr>
            <p:ph type="title"/>
          </p:nvPr>
        </p:nvSpPr>
        <p:spPr>
          <a:xfrm>
            <a:off x="677334" y="609600"/>
            <a:ext cx="8596668" cy="748937"/>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Opportunities for this Year</a:t>
            </a:r>
            <a:endParaRPr>
              <a:solidFill>
                <a:srgbClr val="164161"/>
              </a:solidFill>
            </a:endParaRPr>
          </a:p>
        </p:txBody>
      </p:sp>
      <p:sp>
        <p:nvSpPr>
          <p:cNvPr id="224" name="Google Shape;224;p10"/>
          <p:cNvSpPr txBox="1"/>
          <p:nvPr>
            <p:ph idx="1" type="body"/>
          </p:nvPr>
        </p:nvSpPr>
        <p:spPr>
          <a:xfrm>
            <a:off x="677325" y="1358525"/>
            <a:ext cx="10612500" cy="5425800"/>
          </a:xfrm>
          <a:prstGeom prst="rect">
            <a:avLst/>
          </a:prstGeom>
          <a:noFill/>
          <a:ln>
            <a:noFill/>
          </a:ln>
        </p:spPr>
        <p:txBody>
          <a:bodyPr anchorCtr="0" anchor="t" bIns="45700" lIns="91425" spcFirstLastPara="1" rIns="91425" wrap="square" tIns="45700">
            <a:normAutofit fontScale="47500" lnSpcReduction="10000"/>
          </a:bodyPr>
          <a:lstStyle/>
          <a:p>
            <a:pPr indent="-402236" lvl="0" marL="342900" rtl="0" algn="l">
              <a:spcBef>
                <a:spcPts val="0"/>
              </a:spcBef>
              <a:spcAft>
                <a:spcPts val="0"/>
              </a:spcAft>
              <a:buSzPct val="91056"/>
              <a:buChar char="►"/>
            </a:pPr>
            <a:r>
              <a:rPr lang="en-GB" sz="4472"/>
              <a:t>Clubs for lunchtime and after school</a:t>
            </a:r>
            <a:endParaRPr sz="4272"/>
          </a:p>
          <a:p>
            <a:pPr indent="-402236" lvl="0" marL="342900" rtl="0" algn="l">
              <a:spcBef>
                <a:spcPts val="1000"/>
              </a:spcBef>
              <a:spcAft>
                <a:spcPts val="0"/>
              </a:spcAft>
              <a:buSzPct val="91056"/>
              <a:buChar char="►"/>
            </a:pPr>
            <a:r>
              <a:rPr lang="en-GB" sz="4472"/>
              <a:t>Sports opportunities and competitions against other schools</a:t>
            </a:r>
            <a:endParaRPr sz="4272"/>
          </a:p>
          <a:p>
            <a:pPr indent="-402236" lvl="0" marL="342900" rtl="0" algn="l">
              <a:spcBef>
                <a:spcPts val="1000"/>
              </a:spcBef>
              <a:spcAft>
                <a:spcPts val="0"/>
              </a:spcAft>
              <a:buSzPct val="91056"/>
              <a:buChar char="►"/>
            </a:pPr>
            <a:r>
              <a:rPr lang="en-GB" sz="4472"/>
              <a:t>Lunchtime gardening/John Muir award/outdoor learning</a:t>
            </a:r>
            <a:endParaRPr sz="4272"/>
          </a:p>
          <a:p>
            <a:pPr indent="-402236" lvl="0" marL="342900" rtl="0" algn="l">
              <a:spcBef>
                <a:spcPts val="1000"/>
              </a:spcBef>
              <a:spcAft>
                <a:spcPts val="0"/>
              </a:spcAft>
              <a:buSzPct val="91056"/>
              <a:buChar char="►"/>
            </a:pPr>
            <a:r>
              <a:rPr lang="en-GB" sz="4472"/>
              <a:t>School Councillor</a:t>
            </a:r>
            <a:endParaRPr sz="4472"/>
          </a:p>
          <a:p>
            <a:pPr indent="-414301" lvl="0" marL="342900" rtl="0" algn="l">
              <a:spcBef>
                <a:spcPts val="1000"/>
              </a:spcBef>
              <a:spcAft>
                <a:spcPts val="0"/>
              </a:spcAft>
              <a:buSzPct val="100000"/>
              <a:buChar char="►"/>
            </a:pPr>
            <a:r>
              <a:rPr lang="en-GB" sz="4472"/>
              <a:t>Class monitors</a:t>
            </a:r>
            <a:endParaRPr sz="4472"/>
          </a:p>
          <a:p>
            <a:pPr indent="0" lvl="0" marL="0" rtl="0" algn="l">
              <a:spcBef>
                <a:spcPts val="1000"/>
              </a:spcBef>
              <a:spcAft>
                <a:spcPts val="0"/>
              </a:spcAft>
              <a:buSzPct val="51059"/>
              <a:buNone/>
            </a:pPr>
            <a:r>
              <a:rPr b="1" lang="en-GB" sz="4074">
                <a:solidFill>
                  <a:srgbClr val="164161"/>
                </a:solidFill>
              </a:rPr>
              <a:t>Trips and Visits:</a:t>
            </a:r>
            <a:endParaRPr sz="3274"/>
          </a:p>
          <a:p>
            <a:pPr indent="-347155" lvl="0" marL="342900" rtl="0" algn="l">
              <a:spcBef>
                <a:spcPts val="1000"/>
              </a:spcBef>
              <a:spcAft>
                <a:spcPts val="0"/>
              </a:spcAft>
              <a:buSzPct val="84545"/>
              <a:buChar char="►"/>
            </a:pPr>
            <a:r>
              <a:rPr i="1" lang="en-GB" sz="4400">
                <a:solidFill>
                  <a:srgbClr val="FF0000"/>
                </a:solidFill>
              </a:rPr>
              <a:t>Stone Age Day</a:t>
            </a:r>
            <a:endParaRPr sz="2800"/>
          </a:p>
          <a:p>
            <a:pPr indent="-347155" lvl="0" marL="342900" rtl="0" algn="l">
              <a:spcBef>
                <a:spcPts val="1000"/>
              </a:spcBef>
              <a:spcAft>
                <a:spcPts val="0"/>
              </a:spcAft>
              <a:buSzPct val="84545"/>
              <a:buChar char="►"/>
            </a:pPr>
            <a:r>
              <a:rPr i="1" lang="en-GB" sz="4400">
                <a:solidFill>
                  <a:srgbClr val="FF0000"/>
                </a:solidFill>
              </a:rPr>
              <a:t>Roman Day </a:t>
            </a:r>
            <a:endParaRPr sz="2800"/>
          </a:p>
          <a:p>
            <a:pPr indent="-347155" lvl="0" marL="342900" rtl="0" algn="l">
              <a:spcBef>
                <a:spcPts val="1000"/>
              </a:spcBef>
              <a:spcAft>
                <a:spcPts val="0"/>
              </a:spcAft>
              <a:buSzPct val="84545"/>
              <a:buChar char="►"/>
            </a:pPr>
            <a:r>
              <a:rPr i="1" lang="en-GB" sz="4400">
                <a:solidFill>
                  <a:srgbClr val="FF0000"/>
                </a:solidFill>
              </a:rPr>
              <a:t>Walk to Ringwood</a:t>
            </a:r>
            <a:endParaRPr sz="2800"/>
          </a:p>
          <a:p>
            <a:pPr indent="-347155" lvl="0" marL="342900" rtl="0" algn="l">
              <a:spcBef>
                <a:spcPts val="1000"/>
              </a:spcBef>
              <a:spcAft>
                <a:spcPts val="0"/>
              </a:spcAft>
              <a:buSzPct val="84545"/>
              <a:buChar char="►"/>
            </a:pPr>
            <a:r>
              <a:rPr i="1" lang="en-GB" sz="4400">
                <a:solidFill>
                  <a:srgbClr val="FF0000"/>
                </a:solidFill>
              </a:rPr>
              <a:t>An overnight summer sleepover in the school hall.</a:t>
            </a:r>
            <a:endParaRPr sz="2800"/>
          </a:p>
          <a:p>
            <a:pPr indent="-234950" lvl="0" marL="342900" rtl="0" algn="l">
              <a:spcBef>
                <a:spcPts val="1000"/>
              </a:spcBef>
              <a:spcAft>
                <a:spcPts val="0"/>
              </a:spcAft>
              <a:buSzPct val="80000"/>
              <a:buNone/>
            </a:pPr>
            <a:r>
              <a:t/>
            </a:r>
            <a:endParaRPr i="1" sz="3400">
              <a:solidFill>
                <a:srgbClr val="FF0000"/>
              </a:solidFill>
            </a:endParaRPr>
          </a:p>
          <a:p>
            <a:pPr indent="-345414" lvl="0" marL="342900" rtl="0" algn="l">
              <a:spcBef>
                <a:spcPts val="1000"/>
              </a:spcBef>
              <a:spcAft>
                <a:spcPts val="0"/>
              </a:spcAft>
              <a:buSzPct val="84340"/>
              <a:buChar char="►"/>
            </a:pPr>
            <a:r>
              <a:rPr b="1" lang="en-GB" sz="4342">
                <a:solidFill>
                  <a:srgbClr val="164161"/>
                </a:solidFill>
              </a:rPr>
              <a:t>Other dates for your diary will be confirmed throughout the year.</a:t>
            </a:r>
            <a:endParaRPr sz="2742"/>
          </a:p>
          <a:p>
            <a:pPr indent="-254000" lvl="0" marL="342900" rtl="0" algn="l">
              <a:spcBef>
                <a:spcPts val="1000"/>
              </a:spcBef>
              <a:spcAft>
                <a:spcPts val="0"/>
              </a:spcAft>
              <a:buSzPct val="80000"/>
              <a:buNone/>
            </a:pPr>
            <a:r>
              <a:t/>
            </a:r>
            <a:endParaRPr i="1" sz="2800">
              <a:solidFill>
                <a:srgbClr val="FF0000"/>
              </a:solidFill>
            </a:endParaRPr>
          </a:p>
          <a:p>
            <a:pPr indent="-285750" lvl="0" marL="342900" rtl="0" algn="l">
              <a:spcBef>
                <a:spcPts val="1000"/>
              </a:spcBef>
              <a:spcAft>
                <a:spcPts val="0"/>
              </a:spcAft>
              <a:buSzPct val="80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1"/>
          <p:cNvSpPr txBox="1"/>
          <p:nvPr>
            <p:ph type="title"/>
          </p:nvPr>
        </p:nvSpPr>
        <p:spPr>
          <a:xfrm>
            <a:off x="677334" y="608294"/>
            <a:ext cx="8596668" cy="757646"/>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Marking</a:t>
            </a:r>
            <a:endParaRPr>
              <a:solidFill>
                <a:srgbClr val="164161"/>
              </a:solidFill>
            </a:endParaRPr>
          </a:p>
        </p:txBody>
      </p:sp>
      <p:pic>
        <p:nvPicPr>
          <p:cNvPr descr="&lt;strong&gt;Highlighter&lt;/strong&gt; Marker Pen Pink Free Stock Photo - Public Domain Pictures" id="230" name="Google Shape;230;p11"/>
          <p:cNvPicPr preferRelativeResize="0"/>
          <p:nvPr>
            <p:ph idx="1" type="body"/>
          </p:nvPr>
        </p:nvPicPr>
        <p:blipFill rotWithShape="1">
          <a:blip r:embed="rId3">
            <a:alphaModFix/>
          </a:blip>
          <a:srcRect b="0" l="0" r="0" t="0"/>
          <a:stretch/>
        </p:blipFill>
        <p:spPr>
          <a:xfrm>
            <a:off x="7765226" y="2242571"/>
            <a:ext cx="2075157" cy="2068409"/>
          </a:xfrm>
          <a:prstGeom prst="rect">
            <a:avLst/>
          </a:prstGeom>
          <a:noFill/>
          <a:ln>
            <a:noFill/>
          </a:ln>
        </p:spPr>
      </p:pic>
      <p:pic>
        <p:nvPicPr>
          <p:cNvPr descr="&lt;strong&gt;Green&lt;/strong&gt; &lt;strong&gt;Highlighter&lt;/strong&gt;" id="231" name="Google Shape;231;p11"/>
          <p:cNvPicPr preferRelativeResize="0"/>
          <p:nvPr/>
        </p:nvPicPr>
        <p:blipFill rotWithShape="1">
          <a:blip r:embed="rId4">
            <a:alphaModFix/>
          </a:blip>
          <a:srcRect b="0" l="0" r="0" t="0"/>
          <a:stretch/>
        </p:blipFill>
        <p:spPr>
          <a:xfrm>
            <a:off x="8511477" y="4087041"/>
            <a:ext cx="1860431" cy="2280407"/>
          </a:xfrm>
          <a:prstGeom prst="rect">
            <a:avLst/>
          </a:prstGeom>
          <a:noFill/>
          <a:ln>
            <a:noFill/>
          </a:ln>
        </p:spPr>
      </p:pic>
      <p:sp>
        <p:nvSpPr>
          <p:cNvPr id="232" name="Google Shape;232;p11"/>
          <p:cNvSpPr txBox="1"/>
          <p:nvPr/>
        </p:nvSpPr>
        <p:spPr>
          <a:xfrm>
            <a:off x="677334" y="1365940"/>
            <a:ext cx="8596668" cy="5205629"/>
          </a:xfrm>
          <a:prstGeom prst="rect">
            <a:avLst/>
          </a:prstGeom>
          <a:noFill/>
          <a:ln>
            <a:noFill/>
          </a:ln>
        </p:spPr>
        <p:txBody>
          <a:bodyPr anchorCtr="0" anchor="t" bIns="45700" lIns="91425" spcFirstLastPara="1" rIns="91425" wrap="square" tIns="45700">
            <a:normAutofit/>
          </a:bodyPr>
          <a:lstStyle/>
          <a:p>
            <a:pPr indent="-349250" lvl="0" marL="342900" marR="0" rtl="0" algn="l">
              <a:spcBef>
                <a:spcPts val="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Responsive feedback and marking in class during the lessons.</a:t>
            </a:r>
            <a:endParaRPr sz="1500"/>
          </a:p>
          <a:p>
            <a:pPr indent="-349250" lvl="0" marL="342900" marR="0" rtl="0" algn="l">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Less written comments and more verbal discussions.</a:t>
            </a:r>
            <a:endParaRPr sz="1500"/>
          </a:p>
          <a:p>
            <a:pPr indent="-349250" lvl="0" marL="342900" marR="0" rtl="0" algn="l">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Children given time to correct in purple editing pens.</a:t>
            </a:r>
            <a:endParaRPr sz="1500"/>
          </a:p>
          <a:p>
            <a:pPr indent="-251460" lvl="0" marL="342900" marR="0" rtl="0" algn="l">
              <a:spcBef>
                <a:spcPts val="1000"/>
              </a:spcBef>
              <a:spcAft>
                <a:spcPts val="0"/>
              </a:spcAft>
              <a:buClr>
                <a:schemeClr val="accent1"/>
              </a:buClr>
              <a:buSzPts val="1440"/>
              <a:buFont typeface="Noto Sans Symbols"/>
              <a:buNone/>
            </a:pPr>
            <a:r>
              <a:t/>
            </a:r>
            <a:endParaRPr b="0" i="0" sz="1900" u="none" cap="none" strike="noStrike">
              <a:solidFill>
                <a:srgbClr val="3F3F3F"/>
              </a:solidFill>
              <a:latin typeface="Trebuchet MS"/>
              <a:ea typeface="Trebuchet MS"/>
              <a:cs typeface="Trebuchet MS"/>
              <a:sym typeface="Trebuchet MS"/>
            </a:endParaRPr>
          </a:p>
          <a:p>
            <a:pPr indent="-349250" lvl="0" marL="342900" marR="0" rtl="0" algn="l">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Teachers will mark using a pink highlighter for learning that</a:t>
            </a:r>
            <a:endParaRPr sz="1500"/>
          </a:p>
          <a:p>
            <a:pPr indent="0" lvl="0" marL="0" marR="0" rtl="0" algn="l">
              <a:spcBef>
                <a:spcPts val="1000"/>
              </a:spcBef>
              <a:spcAft>
                <a:spcPts val="0"/>
              </a:spcAft>
              <a:buClr>
                <a:schemeClr val="accent1"/>
              </a:buClr>
              <a:buSzPts val="1440"/>
              <a:buFont typeface="Noto Sans Symbols"/>
              <a:buNone/>
            </a:pPr>
            <a:r>
              <a:rPr b="0" i="0" lang="en-GB" sz="1900" u="none" cap="none" strike="noStrike">
                <a:solidFill>
                  <a:srgbClr val="3F3F3F"/>
                </a:solidFill>
                <a:latin typeface="Trebuchet MS"/>
                <a:ea typeface="Trebuchet MS"/>
                <a:cs typeface="Trebuchet MS"/>
                <a:sym typeface="Trebuchet MS"/>
              </a:rPr>
              <a:t>your child has successfully achieved and understood (tickled pink).</a:t>
            </a:r>
            <a:endParaRPr sz="1500"/>
          </a:p>
          <a:p>
            <a:pPr indent="0" lvl="0" marL="0" marR="0" rtl="0" algn="l">
              <a:spcBef>
                <a:spcPts val="1000"/>
              </a:spcBef>
              <a:spcAft>
                <a:spcPts val="0"/>
              </a:spcAft>
              <a:buClr>
                <a:schemeClr val="accent1"/>
              </a:buClr>
              <a:buSzPts val="1440"/>
              <a:buFont typeface="Noto Sans Symbols"/>
              <a:buNone/>
            </a:pPr>
            <a:r>
              <a:t/>
            </a:r>
            <a:endParaRPr b="0" i="0" sz="1900" u="none" cap="none" strike="noStrike">
              <a:solidFill>
                <a:srgbClr val="3F3F3F"/>
              </a:solidFill>
              <a:latin typeface="Trebuchet MS"/>
              <a:ea typeface="Trebuchet MS"/>
              <a:cs typeface="Trebuchet MS"/>
              <a:sym typeface="Trebuchet MS"/>
            </a:endParaRPr>
          </a:p>
          <a:p>
            <a:pPr indent="-349250" lvl="0" marL="342900" marR="0" rtl="0" algn="l">
              <a:spcBef>
                <a:spcPts val="1000"/>
              </a:spcBef>
              <a:spcAft>
                <a:spcPts val="0"/>
              </a:spcAft>
              <a:buClr>
                <a:schemeClr val="accent1"/>
              </a:buClr>
              <a:buSzPts val="1540"/>
              <a:buFont typeface="Noto Sans Symbols"/>
              <a:buChar char="►"/>
            </a:pPr>
            <a:r>
              <a:rPr b="0" i="0" lang="en-GB" sz="1900" u="none" cap="none" strike="noStrike">
                <a:solidFill>
                  <a:srgbClr val="3F3F3F"/>
                </a:solidFill>
                <a:latin typeface="Trebuchet MS"/>
                <a:ea typeface="Trebuchet MS"/>
                <a:cs typeface="Trebuchet MS"/>
                <a:sym typeface="Trebuchet MS"/>
              </a:rPr>
              <a:t>Teachers will mark development points or aspects for the children to revisit/correct in the lesson using a green highlighter (green for growth).</a:t>
            </a:r>
            <a:endParaRPr sz="1500"/>
          </a:p>
          <a:p>
            <a:pPr indent="-251460" lvl="0" marL="342900" marR="0" rtl="0" algn="l">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Trebuchet MS"/>
              <a:ea typeface="Trebuchet MS"/>
              <a:cs typeface="Trebuchet MS"/>
              <a:sym typeface="Trebuchet MS"/>
            </a:endParaRPr>
          </a:p>
          <a:p>
            <a:pPr indent="0" lvl="0" marL="0" marR="0" rtl="0" algn="l">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Trebuchet MS"/>
              <a:ea typeface="Trebuchet MS"/>
              <a:cs typeface="Trebuchet MS"/>
              <a:sym typeface="Trebuchet MS"/>
            </a:endParaRPr>
          </a:p>
          <a:p>
            <a:pPr indent="0" lvl="0" marL="0" marR="0" rtl="0" algn="l">
              <a:spcBef>
                <a:spcPts val="1000"/>
              </a:spcBef>
              <a:spcAft>
                <a:spcPts val="0"/>
              </a:spcAft>
              <a:buClr>
                <a:schemeClr val="accent1"/>
              </a:buClr>
              <a:buSzPts val="1440"/>
              <a:buFont typeface="Noto Sans Symbols"/>
              <a:buNone/>
            </a:pPr>
            <a:r>
              <a:t/>
            </a:r>
            <a:endParaRPr b="0" i="0" sz="1800" u="none" cap="none" strike="noStrike">
              <a:solidFill>
                <a:srgbClr val="3F3F3F"/>
              </a:solidFill>
              <a:latin typeface="Trebuchet MS"/>
              <a:ea typeface="Trebuchet MS"/>
              <a:cs typeface="Trebuchet MS"/>
              <a:sym typeface="Trebuchet MS"/>
            </a:endParaRPr>
          </a:p>
        </p:txBody>
      </p:sp>
      <p:pic>
        <p:nvPicPr>
          <p:cNvPr descr="Log in | Sign Up Upload Clipart" id="233" name="Google Shape;233;p11"/>
          <p:cNvPicPr preferRelativeResize="0"/>
          <p:nvPr/>
        </p:nvPicPr>
        <p:blipFill rotWithShape="1">
          <a:blip r:embed="rId5">
            <a:alphaModFix/>
          </a:blip>
          <a:srcRect b="0" l="0" r="0" t="0"/>
          <a:stretch/>
        </p:blipFill>
        <p:spPr>
          <a:xfrm rot="737674">
            <a:off x="8326116" y="320500"/>
            <a:ext cx="1713980" cy="2100895"/>
          </a:xfrm>
          <a:prstGeom prst="rect">
            <a:avLst/>
          </a:prstGeom>
          <a:noFill/>
          <a:ln>
            <a:noFill/>
          </a:ln>
        </p:spPr>
      </p:pic>
      <p:pic>
        <p:nvPicPr>
          <p:cNvPr id="234" name="Google Shape;234;p11"/>
          <p:cNvPicPr preferRelativeResize="0"/>
          <p:nvPr/>
        </p:nvPicPr>
        <p:blipFill rotWithShape="1">
          <a:blip r:embed="rId6">
            <a:alphaModFix/>
          </a:blip>
          <a:srcRect b="22297" l="34400" r="26379" t="20682"/>
          <a:stretch/>
        </p:blipFill>
        <p:spPr>
          <a:xfrm>
            <a:off x="9840383" y="2135436"/>
            <a:ext cx="2247900" cy="1838325"/>
          </a:xfrm>
          <a:prstGeom prst="rect">
            <a:avLst/>
          </a:prstGeom>
          <a:noFill/>
          <a:ln>
            <a:noFill/>
          </a:ln>
        </p:spPr>
      </p:pic>
      <p:pic>
        <p:nvPicPr>
          <p:cNvPr id="235" name="Google Shape;235;p11"/>
          <p:cNvPicPr preferRelativeResize="0"/>
          <p:nvPr/>
        </p:nvPicPr>
        <p:blipFill rotWithShape="1">
          <a:blip r:embed="rId7">
            <a:alphaModFix/>
          </a:blip>
          <a:srcRect b="23479" l="35563" r="19899" t="18909"/>
          <a:stretch/>
        </p:blipFill>
        <p:spPr>
          <a:xfrm>
            <a:off x="10012891" y="4648199"/>
            <a:ext cx="1902883" cy="1639887"/>
          </a:xfrm>
          <a:prstGeom prst="rect">
            <a:avLst/>
          </a:prstGeom>
          <a:noFill/>
          <a:ln>
            <a:noFill/>
          </a:ln>
        </p:spPr>
      </p:pic>
      <p:pic>
        <p:nvPicPr>
          <p:cNvPr id="236" name="Google Shape;236;p11"/>
          <p:cNvPicPr preferRelativeResize="0"/>
          <p:nvPr/>
        </p:nvPicPr>
        <p:blipFill rotWithShape="1">
          <a:blip r:embed="rId8">
            <a:alphaModFix/>
          </a:blip>
          <a:srcRect b="25251" l="34068" r="21560" t="19204"/>
          <a:stretch/>
        </p:blipFill>
        <p:spPr>
          <a:xfrm>
            <a:off x="9840383" y="355599"/>
            <a:ext cx="2153854" cy="157357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2"/>
          <p:cNvSpPr txBox="1"/>
          <p:nvPr>
            <p:ph type="title"/>
          </p:nvPr>
        </p:nvSpPr>
        <p:spPr>
          <a:xfrm>
            <a:off x="677333" y="191588"/>
            <a:ext cx="8596668" cy="905691"/>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rgbClr val="164161"/>
              </a:buClr>
              <a:buSzPct val="100000"/>
              <a:buFont typeface="Trebuchet MS"/>
              <a:buNone/>
            </a:pPr>
            <a:r>
              <a:rPr lang="en-GB">
                <a:solidFill>
                  <a:srgbClr val="164161"/>
                </a:solidFill>
              </a:rPr>
              <a:t>Emotional wellbeing- How can you help your child?</a:t>
            </a:r>
            <a:endParaRPr/>
          </a:p>
        </p:txBody>
      </p:sp>
      <p:sp>
        <p:nvSpPr>
          <p:cNvPr id="242" name="Google Shape;242;p12"/>
          <p:cNvSpPr txBox="1"/>
          <p:nvPr>
            <p:ph idx="1" type="body"/>
          </p:nvPr>
        </p:nvSpPr>
        <p:spPr>
          <a:xfrm>
            <a:off x="407367" y="1245325"/>
            <a:ext cx="10130003" cy="5878286"/>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440"/>
              <a:buChar char="►"/>
            </a:pPr>
            <a:r>
              <a:rPr lang="en-GB"/>
              <a:t>Be positive with them, and always try and ask what positive things have happened in the day.</a:t>
            </a:r>
            <a:endParaRPr/>
          </a:p>
          <a:p>
            <a:pPr indent="-342900" lvl="0" marL="342900" rtl="0" algn="l">
              <a:spcBef>
                <a:spcPts val="1000"/>
              </a:spcBef>
              <a:spcAft>
                <a:spcPts val="0"/>
              </a:spcAft>
              <a:buSzPts val="1440"/>
              <a:buChar char="►"/>
            </a:pPr>
            <a:r>
              <a:rPr b="1" lang="en-GB"/>
              <a:t>Keep their time limited on social media, online and gaming- too much time is really not good and they do need to have time away from screens and devices and engage them in other things.</a:t>
            </a:r>
            <a:endParaRPr/>
          </a:p>
          <a:p>
            <a:pPr indent="-342900" lvl="0" marL="342900" rtl="0" algn="l">
              <a:spcBef>
                <a:spcPts val="1000"/>
              </a:spcBef>
              <a:spcAft>
                <a:spcPts val="0"/>
              </a:spcAft>
              <a:buSzPts val="1440"/>
              <a:buChar char="►"/>
            </a:pPr>
            <a:r>
              <a:rPr b="1" lang="en-GB"/>
              <a:t>Check their phones and online activity- children are often allowed on sites that are not appropriate and the messaging that they send to each can often be quite shocking and unpleasant.  This is not school’s job to monitor.</a:t>
            </a:r>
            <a:endParaRPr/>
          </a:p>
          <a:p>
            <a:pPr indent="-342900" lvl="0" marL="342900" rtl="0" algn="l">
              <a:spcBef>
                <a:spcPts val="1000"/>
              </a:spcBef>
              <a:spcAft>
                <a:spcPts val="0"/>
              </a:spcAft>
              <a:buSzPts val="1440"/>
              <a:buChar char="►"/>
            </a:pPr>
            <a:r>
              <a:rPr b="1" lang="en-GB"/>
              <a:t>If they are asking for a phone, just consider if they need it.  If they don’t, then don’t!</a:t>
            </a:r>
            <a:endParaRPr/>
          </a:p>
          <a:p>
            <a:pPr indent="-342900" lvl="0" marL="342900" rtl="0" algn="l">
              <a:spcBef>
                <a:spcPts val="1000"/>
              </a:spcBef>
              <a:spcAft>
                <a:spcPts val="0"/>
              </a:spcAft>
              <a:buSzPts val="1440"/>
              <a:buChar char="►"/>
            </a:pPr>
            <a:r>
              <a:rPr lang="en-GB"/>
              <a:t>Make sure they get enough sleep, take phones and devices out of rooms, especially at night or take the power lead off if it’s easier!</a:t>
            </a:r>
            <a:endParaRPr/>
          </a:p>
          <a:p>
            <a:pPr indent="-342900" lvl="0" marL="342900" rtl="0" algn="l">
              <a:spcBef>
                <a:spcPts val="1000"/>
              </a:spcBef>
              <a:spcAft>
                <a:spcPts val="0"/>
              </a:spcAft>
              <a:buSzPts val="1440"/>
              <a:buChar char="►"/>
            </a:pPr>
            <a:r>
              <a:rPr lang="en-GB"/>
              <a:t>Listen to them and any worries, but also trust the teachers and adults in school.</a:t>
            </a:r>
            <a:endParaRPr/>
          </a:p>
          <a:p>
            <a:pPr indent="-342900" lvl="0" marL="342900" rtl="0" algn="l">
              <a:spcBef>
                <a:spcPts val="1000"/>
              </a:spcBef>
              <a:spcAft>
                <a:spcPts val="0"/>
              </a:spcAft>
              <a:buSzPts val="1440"/>
              <a:buChar char="►"/>
            </a:pPr>
            <a:r>
              <a:rPr lang="en-GB"/>
              <a:t>If you are able to, please get involved in school life, support trips, PTA events, whole school events, parent helper- hear readers or help in class.</a:t>
            </a:r>
            <a:endParaRPr/>
          </a:p>
          <a:p>
            <a:pPr indent="-251460" lvl="0" marL="342900" rtl="0" algn="l">
              <a:spcBef>
                <a:spcPts val="1000"/>
              </a:spcBef>
              <a:spcAft>
                <a:spcPts val="0"/>
              </a:spcAft>
              <a:buSzPts val="1440"/>
              <a:buNone/>
            </a:pPr>
            <a:r>
              <a:t/>
            </a:r>
            <a:endParaRPr/>
          </a:p>
        </p:txBody>
      </p:sp>
      <p:pic>
        <p:nvPicPr>
          <p:cNvPr descr="Download Emoticon Whatsapp Android Emoji PNG Image High ..." id="243" name="Google Shape;243;p12"/>
          <p:cNvPicPr preferRelativeResize="0"/>
          <p:nvPr/>
        </p:nvPicPr>
        <p:blipFill rotWithShape="1">
          <a:blip r:embed="rId3">
            <a:alphaModFix/>
          </a:blip>
          <a:srcRect b="0" l="0" r="0" t="0"/>
          <a:stretch/>
        </p:blipFill>
        <p:spPr>
          <a:xfrm>
            <a:off x="10297342" y="191588"/>
            <a:ext cx="1663338" cy="166333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3"/>
          <p:cNvSpPr txBox="1"/>
          <p:nvPr>
            <p:ph type="title"/>
          </p:nvPr>
        </p:nvSpPr>
        <p:spPr>
          <a:xfrm>
            <a:off x="677334" y="609600"/>
            <a:ext cx="8596668" cy="97536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Positive Parent/School Partnership</a:t>
            </a:r>
            <a:endParaRPr>
              <a:solidFill>
                <a:srgbClr val="164161"/>
              </a:solidFill>
            </a:endParaRPr>
          </a:p>
        </p:txBody>
      </p:sp>
      <p:sp>
        <p:nvSpPr>
          <p:cNvPr id="249" name="Google Shape;249;p13"/>
          <p:cNvSpPr txBox="1"/>
          <p:nvPr>
            <p:ph idx="1" type="body"/>
          </p:nvPr>
        </p:nvSpPr>
        <p:spPr>
          <a:xfrm>
            <a:off x="598957" y="1410789"/>
            <a:ext cx="8596668" cy="5051366"/>
          </a:xfrm>
          <a:prstGeom prst="rect">
            <a:avLst/>
          </a:prstGeom>
          <a:noFill/>
          <a:ln>
            <a:noFill/>
          </a:ln>
        </p:spPr>
        <p:txBody>
          <a:bodyPr anchorCtr="0" anchor="t" bIns="45700" lIns="91425" spcFirstLastPara="1" rIns="91425" wrap="square" tIns="45700">
            <a:normAutofit fontScale="85000" lnSpcReduction="10000"/>
          </a:bodyPr>
          <a:lstStyle/>
          <a:p>
            <a:pPr indent="-342900" lvl="0" marL="342900" rtl="0" algn="l">
              <a:spcBef>
                <a:spcPts val="0"/>
              </a:spcBef>
              <a:spcAft>
                <a:spcPts val="0"/>
              </a:spcAft>
              <a:buSzPct val="80000"/>
              <a:buChar char="►"/>
            </a:pPr>
            <a:r>
              <a:rPr lang="en-GB"/>
              <a:t>Come and see us if you are worried/concerned- small problems are easier to solve.  Don’t let them build!</a:t>
            </a:r>
            <a:endParaRPr/>
          </a:p>
          <a:p>
            <a:pPr indent="-342900" lvl="0" marL="342900" rtl="0" algn="l">
              <a:spcBef>
                <a:spcPts val="1000"/>
              </a:spcBef>
              <a:spcAft>
                <a:spcPts val="0"/>
              </a:spcAft>
              <a:buSzPct val="80000"/>
              <a:buChar char="►"/>
            </a:pPr>
            <a:r>
              <a:rPr lang="en-GB"/>
              <a:t>Please use the correct lines of communication, speaking to the teacher to gain the full picture is vital, as we know that children often only share their view of an incident.  </a:t>
            </a:r>
            <a:endParaRPr/>
          </a:p>
          <a:p>
            <a:pPr indent="-342900" lvl="0" marL="342900" rtl="0" algn="l">
              <a:spcBef>
                <a:spcPts val="1000"/>
              </a:spcBef>
              <a:spcAft>
                <a:spcPts val="0"/>
              </a:spcAft>
              <a:buSzPct val="80000"/>
              <a:buChar char="►"/>
            </a:pPr>
            <a:r>
              <a:rPr lang="en-GB"/>
              <a:t>If you are worried about your child, your first line of communication remains your child’s class teacher.  The SENDCO working days are Wednesday and Thursday.</a:t>
            </a:r>
            <a:endParaRPr/>
          </a:p>
          <a:p>
            <a:pPr indent="-342900" lvl="0" marL="342900" rtl="0" algn="l">
              <a:spcBef>
                <a:spcPts val="1000"/>
              </a:spcBef>
              <a:spcAft>
                <a:spcPts val="0"/>
              </a:spcAft>
              <a:buSzPct val="80000"/>
              <a:buChar char="►"/>
            </a:pPr>
            <a:r>
              <a:rPr lang="en-GB"/>
              <a:t>Facebook and WhatsApp groups are great, but can be used to voice inappropriate comments and slander towards the school and teachers on any platform, is not acceptable, please use these forums positively or to just clarify, share ideas!  Mrs Randall will contact parents for a discussion if it comes to our attention that this is the case.</a:t>
            </a:r>
            <a:endParaRPr/>
          </a:p>
          <a:p>
            <a:pPr indent="-342900" lvl="0" marL="342900" rtl="0" algn="l">
              <a:spcBef>
                <a:spcPts val="1000"/>
              </a:spcBef>
              <a:spcAft>
                <a:spcPts val="0"/>
              </a:spcAft>
              <a:buSzPct val="80000"/>
              <a:buChar char="►"/>
            </a:pPr>
            <a:r>
              <a:rPr lang="en-GB"/>
              <a:t>Please support us, all of your children are important to us, we always have their best interests at heart.</a:t>
            </a:r>
            <a:endParaRPr/>
          </a:p>
          <a:p>
            <a:pPr indent="-342900" lvl="0" marL="342900" rtl="0" algn="l">
              <a:spcBef>
                <a:spcPts val="1000"/>
              </a:spcBef>
              <a:spcAft>
                <a:spcPts val="0"/>
              </a:spcAft>
              <a:buSzPct val="80000"/>
              <a:buChar char="►"/>
            </a:pPr>
            <a:r>
              <a:rPr lang="en-GB"/>
              <a:t>SEND coffee mornings/afternoons- a chance to share ideas and support each other.</a:t>
            </a:r>
            <a:endParaRPr/>
          </a:p>
          <a:p>
            <a:pPr indent="-342900" lvl="0" marL="342900" rtl="0" algn="l">
              <a:spcBef>
                <a:spcPts val="1000"/>
              </a:spcBef>
              <a:spcAft>
                <a:spcPts val="0"/>
              </a:spcAft>
              <a:buSzPct val="80000"/>
              <a:buChar char="►"/>
            </a:pPr>
            <a:r>
              <a:rPr lang="en-GB"/>
              <a:t>Opportunities for you to come in regularly- curriculum evenings, Book Looks, Outcome events, whole school events.</a:t>
            </a:r>
            <a:endParaRPr/>
          </a:p>
          <a:p>
            <a:pPr indent="-342900" lvl="0" marL="342900" rtl="0" algn="l">
              <a:spcBef>
                <a:spcPts val="1000"/>
              </a:spcBef>
              <a:spcAft>
                <a:spcPts val="0"/>
              </a:spcAft>
              <a:buSzPct val="80000"/>
              <a:buChar char="►"/>
            </a:pPr>
            <a:r>
              <a:rPr lang="en-GB"/>
              <a:t>We also aim to put more on to the school’s website- so please look at the Year 3 area for photos or updates too!</a:t>
            </a:r>
            <a:endParaRPr/>
          </a:p>
          <a:p>
            <a:pPr indent="-265176" lvl="0" marL="342900" rtl="0" algn="l">
              <a:spcBef>
                <a:spcPts val="1000"/>
              </a:spcBef>
              <a:spcAft>
                <a:spcPts val="0"/>
              </a:spcAft>
              <a:buSzPct val="80000"/>
              <a:buNone/>
            </a:pPr>
            <a:r>
              <a:t/>
            </a:r>
            <a:endParaRPr/>
          </a:p>
        </p:txBody>
      </p:sp>
      <p:pic>
        <p:nvPicPr>
          <p:cNvPr descr="Working Together Teamwork Puzzle Concept | Linkware Freebie ..." id="250" name="Google Shape;250;p13"/>
          <p:cNvPicPr preferRelativeResize="0"/>
          <p:nvPr/>
        </p:nvPicPr>
        <p:blipFill rotWithShape="1">
          <a:blip r:embed="rId3">
            <a:alphaModFix/>
          </a:blip>
          <a:srcRect b="0" l="0" r="0" t="0"/>
          <a:stretch/>
        </p:blipFill>
        <p:spPr>
          <a:xfrm>
            <a:off x="9195625" y="24674"/>
            <a:ext cx="2056086" cy="205608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g2fe2b27f07d_0_146"/>
          <p:cNvSpPr txBox="1"/>
          <p:nvPr>
            <p:ph type="title"/>
          </p:nvPr>
        </p:nvSpPr>
        <p:spPr>
          <a:xfrm>
            <a:off x="677334" y="609600"/>
            <a:ext cx="8596800" cy="9753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164161"/>
              </a:buClr>
              <a:buSzPts val="3600"/>
              <a:buFont typeface="Trebuchet MS"/>
              <a:buNone/>
            </a:pPr>
            <a:r>
              <a:rPr lang="en-GB">
                <a:solidFill>
                  <a:srgbClr val="164161"/>
                </a:solidFill>
              </a:rPr>
              <a:t>Positive Parent/School Partnership</a:t>
            </a:r>
            <a:endParaRPr>
              <a:solidFill>
                <a:srgbClr val="164161"/>
              </a:solidFill>
            </a:endParaRPr>
          </a:p>
        </p:txBody>
      </p:sp>
      <p:sp>
        <p:nvSpPr>
          <p:cNvPr id="256" name="Google Shape;256;g2fe2b27f07d_0_146"/>
          <p:cNvSpPr txBox="1"/>
          <p:nvPr>
            <p:ph idx="1" type="body"/>
          </p:nvPr>
        </p:nvSpPr>
        <p:spPr>
          <a:xfrm>
            <a:off x="299698" y="1299231"/>
            <a:ext cx="8974200" cy="5093400"/>
          </a:xfrm>
          <a:prstGeom prst="rect">
            <a:avLst/>
          </a:prstGeom>
          <a:noFill/>
          <a:ln>
            <a:noFill/>
          </a:ln>
        </p:spPr>
        <p:txBody>
          <a:bodyPr anchorCtr="0" anchor="t" bIns="45700" lIns="91425" spcFirstLastPara="1" rIns="91425" wrap="square" tIns="45700">
            <a:normAutofit/>
          </a:bodyPr>
          <a:lstStyle/>
          <a:p>
            <a:pPr indent="0" lvl="0" marL="342900" rtl="0" algn="l">
              <a:spcBef>
                <a:spcPts val="1000"/>
              </a:spcBef>
              <a:spcAft>
                <a:spcPts val="0"/>
              </a:spcAft>
              <a:buNone/>
            </a:pPr>
            <a:r>
              <a:t/>
            </a:r>
            <a:endParaRPr sz="2100"/>
          </a:p>
          <a:p>
            <a:pPr indent="0" lvl="0" marL="342900" rtl="0" algn="l">
              <a:spcBef>
                <a:spcPts val="1000"/>
              </a:spcBef>
              <a:spcAft>
                <a:spcPts val="0"/>
              </a:spcAft>
              <a:buNone/>
            </a:pPr>
            <a:r>
              <a:t/>
            </a:r>
            <a:endParaRPr sz="2100"/>
          </a:p>
          <a:p>
            <a:pPr indent="0" lvl="0" marL="0" rtl="0" algn="l">
              <a:spcBef>
                <a:spcPts val="1000"/>
              </a:spcBef>
              <a:spcAft>
                <a:spcPts val="0"/>
              </a:spcAft>
              <a:buNone/>
            </a:pPr>
            <a:r>
              <a:t/>
            </a:r>
            <a:endParaRPr sz="2100"/>
          </a:p>
          <a:p>
            <a:pPr indent="-502158" lvl="0" marL="342900" rtl="0" algn="l">
              <a:spcBef>
                <a:spcPts val="1000"/>
              </a:spcBef>
              <a:spcAft>
                <a:spcPts val="0"/>
              </a:spcAft>
              <a:buSzPts val="3840"/>
              <a:buChar char="►"/>
            </a:pPr>
            <a:r>
              <a:rPr lang="en-GB" sz="4200"/>
              <a:t>Friends of Poulner AGM - Wednesday 14th October 7pm in the Community Room.</a:t>
            </a:r>
            <a:endParaRPr sz="4200"/>
          </a:p>
          <a:p>
            <a:pPr indent="0" lvl="0" marL="342900" rtl="0" algn="l">
              <a:spcBef>
                <a:spcPts val="1000"/>
              </a:spcBef>
              <a:spcAft>
                <a:spcPts val="0"/>
              </a:spcAft>
              <a:buNone/>
            </a:pPr>
            <a:r>
              <a:t/>
            </a:r>
            <a:endParaRPr sz="2100"/>
          </a:p>
          <a:p>
            <a:pPr indent="-258318" lvl="0" marL="342900" rtl="0" algn="l">
              <a:spcBef>
                <a:spcPts val="1000"/>
              </a:spcBef>
              <a:spcAft>
                <a:spcPts val="0"/>
              </a:spcAft>
              <a:buSzPts val="1440"/>
              <a:buNone/>
            </a:pPr>
            <a:r>
              <a:t/>
            </a:r>
            <a:endParaRPr/>
          </a:p>
        </p:txBody>
      </p:sp>
      <p:pic>
        <p:nvPicPr>
          <p:cNvPr descr="Working Together Teamwork Puzzle Concept | Linkware Freebie ..." id="257" name="Google Shape;257;g2fe2b27f07d_0_146"/>
          <p:cNvPicPr preferRelativeResize="0"/>
          <p:nvPr/>
        </p:nvPicPr>
        <p:blipFill rotWithShape="1">
          <a:blip r:embed="rId3">
            <a:alphaModFix/>
          </a:blip>
          <a:srcRect b="0" l="0" r="0" t="0"/>
          <a:stretch/>
        </p:blipFill>
        <p:spPr>
          <a:xfrm>
            <a:off x="9195625" y="0"/>
            <a:ext cx="2996375" cy="29963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descr="Jen's English Tip's - Uses of the Word Need - CTN News" id="262" name="Google Shape;262;p14"/>
          <p:cNvPicPr preferRelativeResize="0"/>
          <p:nvPr/>
        </p:nvPicPr>
        <p:blipFill rotWithShape="1">
          <a:blip r:embed="rId3">
            <a:alphaModFix/>
          </a:blip>
          <a:srcRect b="0" l="21931" r="24059" t="0"/>
          <a:stretch/>
        </p:blipFill>
        <p:spPr>
          <a:xfrm>
            <a:off x="339633" y="389593"/>
            <a:ext cx="2743201" cy="3121515"/>
          </a:xfrm>
          <a:prstGeom prst="rect">
            <a:avLst/>
          </a:prstGeom>
          <a:noFill/>
          <a:ln>
            <a:noFill/>
          </a:ln>
        </p:spPr>
      </p:pic>
      <p:sp>
        <p:nvSpPr>
          <p:cNvPr id="263" name="Google Shape;263;p14"/>
          <p:cNvSpPr txBox="1"/>
          <p:nvPr/>
        </p:nvSpPr>
        <p:spPr>
          <a:xfrm>
            <a:off x="3221775" y="836022"/>
            <a:ext cx="7301400" cy="4494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Trebuchet MS"/>
                <a:ea typeface="Trebuchet MS"/>
                <a:cs typeface="Trebuchet MS"/>
                <a:sym typeface="Trebuchet MS"/>
              </a:rPr>
              <a:t>Parent / grandparent readers – can you spare an hour a week?</a:t>
            </a:r>
            <a:endParaRPr/>
          </a:p>
          <a:p>
            <a:pPr indent="0" lvl="0" marL="0" marR="0" rtl="0" algn="l">
              <a:spcBef>
                <a:spcPts val="0"/>
              </a:spcBef>
              <a:spcAft>
                <a:spcPts val="0"/>
              </a:spcAft>
              <a:buNone/>
            </a:pPr>
            <a:r>
              <a:t/>
            </a:r>
            <a:endParaRPr sz="24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en-GB" sz="2400">
                <a:solidFill>
                  <a:schemeClr val="dk1"/>
                </a:solidFill>
                <a:latin typeface="Trebuchet MS"/>
                <a:ea typeface="Trebuchet MS"/>
                <a:cs typeface="Trebuchet MS"/>
                <a:sym typeface="Trebuchet MS"/>
              </a:rPr>
              <a:t>We will need to get your DBS and give you some basic training.</a:t>
            </a:r>
            <a:endParaRPr/>
          </a:p>
          <a:p>
            <a:pPr indent="0" lvl="0" marL="0" marR="0" rtl="0" algn="l">
              <a:spcBef>
                <a:spcPts val="0"/>
              </a:spcBef>
              <a:spcAft>
                <a:spcPts val="0"/>
              </a:spcAft>
              <a:buNone/>
            </a:pPr>
            <a:r>
              <a:t/>
            </a:r>
            <a:endParaRPr sz="2000">
              <a:solidFill>
                <a:schemeClr val="dk1"/>
              </a:solidFill>
              <a:latin typeface="Trebuchet MS"/>
              <a:ea typeface="Trebuchet MS"/>
              <a:cs typeface="Trebuchet MS"/>
              <a:sym typeface="Trebuchet MS"/>
            </a:endParaRPr>
          </a:p>
          <a:p>
            <a:pPr indent="0" lvl="0" marL="0" marR="0" rtl="0" algn="ctr">
              <a:spcBef>
                <a:spcPts val="0"/>
              </a:spcBef>
              <a:spcAft>
                <a:spcPts val="0"/>
              </a:spcAft>
              <a:buNone/>
            </a:pPr>
            <a:r>
              <a:rPr b="1" lang="en-GB" sz="2800">
                <a:solidFill>
                  <a:schemeClr val="dk1"/>
                </a:solidFill>
                <a:latin typeface="Trebuchet MS"/>
                <a:ea typeface="Trebuchet MS"/>
                <a:cs typeface="Trebuchet MS"/>
                <a:sym typeface="Trebuchet MS"/>
              </a:rPr>
              <a:t>Zoom online training/induction Wednesday 30th September 7:30-8.30pm</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rPr lang="en-GB" sz="1800">
                <a:solidFill>
                  <a:schemeClr val="dk1"/>
                </a:solidFill>
                <a:latin typeface="Trebuchet MS"/>
                <a:ea typeface="Trebuchet MS"/>
                <a:cs typeface="Trebuchet MS"/>
                <a:sym typeface="Trebuchet MS"/>
              </a:rPr>
              <a:t> </a:t>
            </a:r>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a:p>
            <a:pPr indent="0" lvl="0" marL="0" marR="0" rtl="0" algn="l">
              <a:spcBef>
                <a:spcPts val="0"/>
              </a:spcBef>
              <a:spcAft>
                <a:spcPts val="0"/>
              </a:spcAft>
              <a:buNone/>
            </a:pPr>
            <a:r>
              <a:t/>
            </a:r>
            <a:endParaRPr sz="1800">
              <a:solidFill>
                <a:schemeClr val="dk1"/>
              </a:solidFill>
              <a:latin typeface="Trebuchet MS"/>
              <a:ea typeface="Trebuchet MS"/>
              <a:cs typeface="Trebuchet MS"/>
              <a:sym typeface="Trebuchet MS"/>
            </a:endParaRPr>
          </a:p>
        </p:txBody>
      </p:sp>
      <p:pic>
        <p:nvPicPr>
          <p:cNvPr descr="150 Quotes For Reading &amp; Books - Parade: Entertainment ..." id="264" name="Google Shape;264;p14"/>
          <p:cNvPicPr preferRelativeResize="0"/>
          <p:nvPr/>
        </p:nvPicPr>
        <p:blipFill rotWithShape="1">
          <a:blip r:embed="rId4">
            <a:alphaModFix/>
          </a:blip>
          <a:srcRect b="0" l="0" r="0" t="0"/>
          <a:stretch/>
        </p:blipFill>
        <p:spPr>
          <a:xfrm>
            <a:off x="4965404" y="4027093"/>
            <a:ext cx="4104710" cy="23088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15"/>
          <p:cNvPicPr preferRelativeResize="0"/>
          <p:nvPr/>
        </p:nvPicPr>
        <p:blipFill rotWithShape="1">
          <a:blip r:embed="rId3">
            <a:alphaModFix/>
          </a:blip>
          <a:srcRect b="0" l="0" r="0" t="0"/>
          <a:stretch/>
        </p:blipFill>
        <p:spPr>
          <a:xfrm>
            <a:off x="3213462" y="131979"/>
            <a:ext cx="4484913" cy="3583561"/>
          </a:xfrm>
          <a:prstGeom prst="rect">
            <a:avLst/>
          </a:prstGeom>
          <a:noFill/>
          <a:ln>
            <a:noFill/>
          </a:ln>
        </p:spPr>
      </p:pic>
      <p:sp>
        <p:nvSpPr>
          <p:cNvPr id="270" name="Google Shape;270;p15"/>
          <p:cNvSpPr txBox="1"/>
          <p:nvPr/>
        </p:nvSpPr>
        <p:spPr>
          <a:xfrm>
            <a:off x="1236616" y="4418125"/>
            <a:ext cx="8673738"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rebuchet MS"/>
                <a:ea typeface="Trebuchet MS"/>
                <a:cs typeface="Trebuchet MS"/>
                <a:sym typeface="Trebuchet MS"/>
              </a:rPr>
              <a:t>What a great start!  We cannot wait to work with you and your child this coming year.</a:t>
            </a:r>
            <a:endParaRPr/>
          </a:p>
          <a:p>
            <a:pPr indent="0" lvl="0" marL="0" marR="0" rtl="0" algn="l">
              <a:spcBef>
                <a:spcPts val="0"/>
              </a:spcBef>
              <a:spcAft>
                <a:spcPts val="0"/>
              </a:spcAft>
              <a:buNone/>
            </a:pPr>
            <a:r>
              <a:rPr lang="en-GB" sz="2800">
                <a:solidFill>
                  <a:schemeClr val="dk1"/>
                </a:solidFill>
                <a:latin typeface="Trebuchet MS"/>
                <a:ea typeface="Trebuchet MS"/>
                <a:cs typeface="Trebuchet MS"/>
                <a:sym typeface="Trebuchet MS"/>
              </a:rPr>
              <a:t>We will always be here to listen, help and support!</a:t>
            </a:r>
            <a:endParaRPr sz="2800">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2017-09-04T22:08:22Z</dcterms:created>
  <dc:creator>poulner local account</dc:creator>
</cp:coreProperties>
</file>