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3" roundtripDataSignature="AMtx7mhZ5sITCBTC39QlbqyJ7VfNa3j/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schemas.openxmlformats.org/officeDocument/2006/relationships/slide" Target="slides/slide18.xml"/><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12" Type="http://schemas.openxmlformats.org/officeDocument/2006/relationships/slide" Target="slides/slide8.xml"/><Relationship Id="rId23"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00b3e54a2d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300b3e54a2d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fb3241d8a6_0_3: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LRD</a:t>
            </a:r>
            <a:endParaRPr/>
          </a:p>
        </p:txBody>
      </p:sp>
      <p:sp>
        <p:nvSpPr>
          <p:cNvPr id="201" name="Google Shape;201;g3fb3241d8a6_0_3: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00fc033983_0_289: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GS</a:t>
            </a:r>
            <a:endParaRPr/>
          </a:p>
        </p:txBody>
      </p:sp>
      <p:sp>
        <p:nvSpPr>
          <p:cNvPr id="241" name="Google Shape;241;g300fc033983_0_289: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00fc033983_0_144: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AP</a:t>
            </a:r>
            <a:endParaRPr/>
          </a:p>
        </p:txBody>
      </p:sp>
      <p:sp>
        <p:nvSpPr>
          <p:cNvPr id="253" name="Google Shape;253;g300fc033983_0_144: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fb3241d8a6_0_144: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GS</a:t>
            </a:r>
            <a:endParaRPr/>
          </a:p>
        </p:txBody>
      </p:sp>
      <p:sp>
        <p:nvSpPr>
          <p:cNvPr id="265" name="Google Shape;265;g3fb3241d8a6_0_144: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00fc033983_0_0: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AP</a:t>
            </a:r>
            <a:endParaRPr/>
          </a:p>
        </p:txBody>
      </p:sp>
      <p:sp>
        <p:nvSpPr>
          <p:cNvPr id="280" name="Google Shape;280;g300fc033983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21"/>
          <p:cNvGrpSpPr/>
          <p:nvPr/>
        </p:nvGrpSpPr>
        <p:grpSpPr>
          <a:xfrm>
            <a:off x="0" y="-8467"/>
            <a:ext cx="12192000" cy="6866467"/>
            <a:chOff x="0" y="-8467"/>
            <a:chExt cx="12192000" cy="6866467"/>
          </a:xfrm>
        </p:grpSpPr>
        <p:sp>
          <p:nvSpPr>
            <p:cNvPr id="24" name="Google Shape;24;p21"/>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4"/>
              </a:schemeClr>
            </a:solidFill>
            <a:ln>
              <a:noFill/>
            </a:ln>
          </p:spPr>
        </p:sp>
        <p:cxnSp>
          <p:nvCxnSpPr>
            <p:cNvPr id="25" name="Google Shape;25;p21"/>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26" name="Google Shape;26;p21"/>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27" name="Google Shape;27;p21"/>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21"/>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21"/>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1"/>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31" name="Google Shape;31;p21"/>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32" name="Google Shape;32;p21"/>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3" name="Google Shape;33;p21"/>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1"/>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1"/>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5" name="Shape 45"/>
        <p:cNvGrpSpPr/>
        <p:nvPr/>
      </p:nvGrpSpPr>
      <p:grpSpPr>
        <a:xfrm>
          <a:off x="0" y="0"/>
          <a:ext cx="0" cy="0"/>
          <a:chOff x="0" y="0"/>
          <a:chExt cx="0" cy="0"/>
        </a:xfrm>
      </p:grpSpPr>
      <p:sp>
        <p:nvSpPr>
          <p:cNvPr id="46" name="Google Shape;46;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24"/>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4"/>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2" name="Google Shape;52;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2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5"/>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8" name="Google Shape;58;p25"/>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2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6"/>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5" name="Google Shape;65;p26"/>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6" name="Google Shape;66;p26"/>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7" name="Google Shape;67;p26"/>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 name="Google Shape;68;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2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8"/>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8"/>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28"/>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9"/>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9"/>
          <p:cNvSpPr/>
          <p:nvPr>
            <p:ph idx="2" type="pic"/>
          </p:nvPr>
        </p:nvSpPr>
        <p:spPr>
          <a:xfrm>
            <a:off x="677334" y="609600"/>
            <a:ext cx="8596668" cy="3845718"/>
          </a:xfrm>
          <a:prstGeom prst="rect">
            <a:avLst/>
          </a:prstGeom>
          <a:noFill/>
          <a:ln>
            <a:noFill/>
          </a:ln>
        </p:spPr>
      </p:sp>
      <p:sp>
        <p:nvSpPr>
          <p:cNvPr id="86" name="Google Shape;86;p29"/>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89" name="Google Shape;89;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30"/>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0"/>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31"/>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31"/>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31"/>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3" name="Google Shape;103;p31"/>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04" name="Google Shape;104;p31"/>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32"/>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32"/>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33"/>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3"/>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3"/>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3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33"/>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19" name="Google Shape;119;p33"/>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34"/>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34"/>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34"/>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3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3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3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5"/>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3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3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6"/>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6"/>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20"/>
          <p:cNvGrpSpPr/>
          <p:nvPr/>
        </p:nvGrpSpPr>
        <p:grpSpPr>
          <a:xfrm>
            <a:off x="0" y="-8467"/>
            <a:ext cx="12192000" cy="6866467"/>
            <a:chOff x="0" y="-8467"/>
            <a:chExt cx="12192000" cy="6866467"/>
          </a:xfrm>
        </p:grpSpPr>
        <p:cxnSp>
          <p:nvCxnSpPr>
            <p:cNvPr id="7" name="Google Shape;7;p20"/>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8" name="Google Shape;8;p20"/>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9" name="Google Shape;9;p20"/>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20"/>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20"/>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0"/>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13" name="Google Shape;13;p20"/>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14" name="Google Shape;14;p20"/>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5" name="Google Shape;15;p20"/>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0"/>
            <p:cNvSpPr/>
            <p:nvPr/>
          </p:nvSpPr>
          <p:spPr>
            <a:xfrm>
              <a:off x="0" y="4013200"/>
              <a:ext cx="448733" cy="2844800"/>
            </a:xfrm>
            <a:prstGeom prst="triangle">
              <a:avLst>
                <a:gd fmla="val 0" name="adj"/>
              </a:avLst>
            </a:prstGeom>
            <a:solidFill>
              <a:schemeClr val="accent1">
                <a:alpha val="6980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2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2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20"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60"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60"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4.pn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9.png"/><Relationship Id="rId4" Type="http://schemas.openxmlformats.org/officeDocument/2006/relationships/image" Target="../media/image12.jpg"/><Relationship Id="rId5" Type="http://schemas.openxmlformats.org/officeDocument/2006/relationships/image" Target="../media/image31.jpg"/><Relationship Id="rId6" Type="http://schemas.openxmlformats.org/officeDocument/2006/relationships/image" Target="../media/image1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8.jpg"/><Relationship Id="rId4" Type="http://schemas.openxmlformats.org/officeDocument/2006/relationships/image" Target="../media/image34.png"/><Relationship Id="rId5" Type="http://schemas.openxmlformats.org/officeDocument/2006/relationships/image" Target="../media/image33.png"/><Relationship Id="rId6" Type="http://schemas.openxmlformats.org/officeDocument/2006/relationships/image" Target="../media/image19.png"/><Relationship Id="rId7" Type="http://schemas.openxmlformats.org/officeDocument/2006/relationships/image" Target="../media/image26.png"/><Relationship Id="rId8"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2.jpg"/><Relationship Id="rId4" Type="http://schemas.openxmlformats.org/officeDocument/2006/relationships/image" Target="../media/image25.jpg"/><Relationship Id="rId5"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7" y="2769326"/>
            <a:ext cx="7766936" cy="183750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rgbClr val="164161"/>
              </a:buClr>
              <a:buSzPts val="5400"/>
              <a:buFont typeface="Trebuchet MS"/>
              <a:buNone/>
            </a:pPr>
            <a:r>
              <a:rPr lang="en-GB">
                <a:solidFill>
                  <a:srgbClr val="164161"/>
                </a:solidFill>
              </a:rPr>
              <a:t>Welcome to </a:t>
            </a:r>
            <a:br>
              <a:rPr lang="en-GB">
                <a:solidFill>
                  <a:srgbClr val="164161"/>
                </a:solidFill>
              </a:rPr>
            </a:br>
            <a:r>
              <a:rPr lang="en-GB">
                <a:solidFill>
                  <a:srgbClr val="164161"/>
                </a:solidFill>
              </a:rPr>
              <a:t>‘Meet the Teacher’</a:t>
            </a:r>
            <a:endParaRPr>
              <a:solidFill>
                <a:srgbClr val="164161"/>
              </a:solidFill>
            </a:endParaRPr>
          </a:p>
        </p:txBody>
      </p:sp>
      <p:sp>
        <p:nvSpPr>
          <p:cNvPr id="144" name="Google Shape;144;p1"/>
          <p:cNvSpPr txBox="1"/>
          <p:nvPr>
            <p:ph idx="1" type="subTitle"/>
          </p:nvPr>
        </p:nvSpPr>
        <p:spPr>
          <a:xfrm>
            <a:off x="1507067" y="4688137"/>
            <a:ext cx="7767000" cy="7413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r">
              <a:spcBef>
                <a:spcPts val="0"/>
              </a:spcBef>
              <a:spcAft>
                <a:spcPts val="0"/>
              </a:spcAft>
              <a:buSzPct val="80000"/>
              <a:buNone/>
            </a:pPr>
            <a:r>
              <a:rPr b="1" lang="en-GB" sz="6000">
                <a:solidFill>
                  <a:srgbClr val="7030A0"/>
                </a:solidFill>
              </a:rPr>
              <a:t>Year 5</a:t>
            </a:r>
            <a:r>
              <a:rPr b="1" lang="en-GB" sz="6000">
                <a:solidFill>
                  <a:srgbClr val="FFFF00"/>
                </a:solidFill>
              </a:rPr>
              <a:t> </a:t>
            </a:r>
            <a:endParaRPr b="1" sz="6000">
              <a:solidFill>
                <a:srgbClr val="FFFF00"/>
              </a:solidFill>
            </a:endParaRPr>
          </a:p>
        </p:txBody>
      </p:sp>
      <p:pic>
        <p:nvPicPr>
          <p:cNvPr id="145" name="Google Shape;145;p1"/>
          <p:cNvPicPr preferRelativeResize="0"/>
          <p:nvPr/>
        </p:nvPicPr>
        <p:blipFill rotWithShape="1">
          <a:blip r:embed="rId3">
            <a:alphaModFix/>
          </a:blip>
          <a:srcRect b="0" l="0" r="0" t="0"/>
          <a:stretch/>
        </p:blipFill>
        <p:spPr>
          <a:xfrm>
            <a:off x="846226" y="236482"/>
            <a:ext cx="4047991" cy="32344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1362261" y="25909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4000"/>
              <a:buFont typeface="Trebuchet MS"/>
              <a:buNone/>
            </a:pPr>
            <a:r>
              <a:rPr b="1" lang="en-GB" sz="4000">
                <a:solidFill>
                  <a:srgbClr val="164161"/>
                </a:solidFill>
              </a:rPr>
              <a:t>Agenda</a:t>
            </a:r>
            <a:endParaRPr b="1" sz="4000">
              <a:solidFill>
                <a:srgbClr val="164161"/>
              </a:solidFill>
            </a:endParaRPr>
          </a:p>
        </p:txBody>
      </p:sp>
      <p:sp>
        <p:nvSpPr>
          <p:cNvPr id="151" name="Google Shape;151;p2"/>
          <p:cNvSpPr txBox="1"/>
          <p:nvPr>
            <p:ph idx="1" type="body"/>
          </p:nvPr>
        </p:nvSpPr>
        <p:spPr>
          <a:xfrm>
            <a:off x="1259692" y="1219412"/>
            <a:ext cx="7654208" cy="3880773"/>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920"/>
              <a:buChar char="►"/>
            </a:pPr>
            <a:r>
              <a:rPr lang="en-GB" sz="2400"/>
              <a:t>The Team </a:t>
            </a:r>
            <a:endParaRPr/>
          </a:p>
          <a:p>
            <a:pPr indent="-342900" lvl="0" marL="342900" rtl="0" algn="l">
              <a:spcBef>
                <a:spcPts val="1000"/>
              </a:spcBef>
              <a:spcAft>
                <a:spcPts val="0"/>
              </a:spcAft>
              <a:buSzPts val="1920"/>
              <a:buChar char="►"/>
            </a:pPr>
            <a:r>
              <a:rPr lang="en-GB" sz="2400"/>
              <a:t>Our expectations &amp; Values</a:t>
            </a:r>
            <a:endParaRPr/>
          </a:p>
          <a:p>
            <a:pPr indent="-342900" lvl="0" marL="342900" rtl="0" algn="l">
              <a:spcBef>
                <a:spcPts val="1000"/>
              </a:spcBef>
              <a:spcAft>
                <a:spcPts val="0"/>
              </a:spcAft>
              <a:buSzPts val="1920"/>
              <a:buChar char="►"/>
            </a:pPr>
            <a:r>
              <a:rPr lang="en-GB" sz="2400"/>
              <a:t>Reminders</a:t>
            </a:r>
            <a:endParaRPr/>
          </a:p>
          <a:p>
            <a:pPr indent="-342900" lvl="0" marL="342900" rtl="0" algn="l">
              <a:spcBef>
                <a:spcPts val="1000"/>
              </a:spcBef>
              <a:spcAft>
                <a:spcPts val="0"/>
              </a:spcAft>
              <a:buSzPts val="1920"/>
              <a:buChar char="►"/>
            </a:pPr>
            <a:r>
              <a:rPr lang="en-GB" sz="2400"/>
              <a:t>Thrive approach to Rewards and sanctions</a:t>
            </a:r>
            <a:endParaRPr/>
          </a:p>
          <a:p>
            <a:pPr indent="-342900" lvl="0" marL="342900" rtl="0" algn="l">
              <a:spcBef>
                <a:spcPts val="1000"/>
              </a:spcBef>
              <a:spcAft>
                <a:spcPts val="0"/>
              </a:spcAft>
              <a:buSzPts val="1920"/>
              <a:buChar char="►"/>
            </a:pPr>
            <a:r>
              <a:rPr lang="en-GB" sz="2400"/>
              <a:t>Uniform</a:t>
            </a:r>
            <a:endParaRPr/>
          </a:p>
          <a:p>
            <a:pPr indent="-342900" lvl="0" marL="342900" rtl="0" algn="l">
              <a:spcBef>
                <a:spcPts val="1000"/>
              </a:spcBef>
              <a:spcAft>
                <a:spcPts val="0"/>
              </a:spcAft>
              <a:buSzPts val="1920"/>
              <a:buChar char="►"/>
            </a:pPr>
            <a:r>
              <a:rPr lang="en-GB" sz="2400"/>
              <a:t>What we are learning about this year</a:t>
            </a:r>
            <a:endParaRPr/>
          </a:p>
          <a:p>
            <a:pPr indent="-342900" lvl="0" marL="342900" rtl="0" algn="l">
              <a:spcBef>
                <a:spcPts val="1000"/>
              </a:spcBef>
              <a:spcAft>
                <a:spcPts val="0"/>
              </a:spcAft>
              <a:buSzPts val="1920"/>
              <a:buChar char="►"/>
            </a:pPr>
            <a:r>
              <a:rPr lang="en-GB" sz="2400"/>
              <a:t>How you can help your child?</a:t>
            </a:r>
            <a:endParaRPr/>
          </a:p>
          <a:p>
            <a:pPr indent="-342900" lvl="0" marL="342900" rtl="0" algn="l">
              <a:spcBef>
                <a:spcPts val="1000"/>
              </a:spcBef>
              <a:spcAft>
                <a:spcPts val="0"/>
              </a:spcAft>
              <a:buSzPts val="1920"/>
              <a:buChar char="►"/>
            </a:pPr>
            <a:r>
              <a:rPr lang="en-GB" sz="2400"/>
              <a:t>Positive parent/school partnership </a:t>
            </a:r>
            <a:endParaRPr sz="2400"/>
          </a:p>
        </p:txBody>
      </p:sp>
      <p:pic>
        <p:nvPicPr>
          <p:cNvPr descr="Download Small PNG Medium PNG Large PNG" id="152" name="Google Shape;152;p2"/>
          <p:cNvPicPr preferRelativeResize="0"/>
          <p:nvPr/>
        </p:nvPicPr>
        <p:blipFill rotWithShape="1">
          <a:blip r:embed="rId3">
            <a:alphaModFix/>
          </a:blip>
          <a:srcRect b="0" l="0" r="0" t="0"/>
          <a:stretch/>
        </p:blipFill>
        <p:spPr>
          <a:xfrm>
            <a:off x="8815054" y="450168"/>
            <a:ext cx="1593042" cy="225946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ph type="title"/>
          </p:nvPr>
        </p:nvSpPr>
        <p:spPr>
          <a:xfrm>
            <a:off x="619144" y="30202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The Year 5 team</a:t>
            </a:r>
            <a:endParaRPr>
              <a:solidFill>
                <a:srgbClr val="164161"/>
              </a:solidFill>
            </a:endParaRPr>
          </a:p>
        </p:txBody>
      </p:sp>
      <p:sp>
        <p:nvSpPr>
          <p:cNvPr id="158" name="Google Shape;158;p3"/>
          <p:cNvSpPr txBox="1"/>
          <p:nvPr>
            <p:ph idx="1" type="body"/>
          </p:nvPr>
        </p:nvSpPr>
        <p:spPr>
          <a:xfrm>
            <a:off x="677334" y="1088966"/>
            <a:ext cx="8596668" cy="545987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560"/>
              <a:buNone/>
            </a:pPr>
            <a:r>
              <a:rPr b="1" lang="en-GB" sz="3200">
                <a:solidFill>
                  <a:srgbClr val="164161"/>
                </a:solidFill>
              </a:rPr>
              <a:t>Year 5 Class teachers:</a:t>
            </a:r>
            <a:endParaRPr/>
          </a:p>
          <a:p>
            <a:pPr indent="-342900" lvl="0" marL="342900" rtl="0" algn="l">
              <a:spcBef>
                <a:spcPts val="1000"/>
              </a:spcBef>
              <a:spcAft>
                <a:spcPts val="0"/>
              </a:spcAft>
              <a:buSzPts val="2240"/>
              <a:buChar char="►"/>
            </a:pPr>
            <a:r>
              <a:rPr lang="en-GB" sz="2800"/>
              <a:t>Miss Roots (Glennie)</a:t>
            </a:r>
            <a:endParaRPr sz="2800"/>
          </a:p>
          <a:p>
            <a:pPr indent="-342900" lvl="0" marL="342900" rtl="0" algn="l">
              <a:spcBef>
                <a:spcPts val="1000"/>
              </a:spcBef>
              <a:spcAft>
                <a:spcPts val="0"/>
              </a:spcAft>
              <a:buSzPts val="2240"/>
              <a:buChar char="►"/>
            </a:pPr>
            <a:r>
              <a:rPr lang="en-GB" sz="2800"/>
              <a:t>Mrs Rosier (Sheeran)</a:t>
            </a:r>
            <a:endParaRPr sz="2800"/>
          </a:p>
          <a:p>
            <a:pPr indent="0" lvl="0" marL="0" rtl="0" algn="l">
              <a:spcBef>
                <a:spcPts val="1000"/>
              </a:spcBef>
              <a:spcAft>
                <a:spcPts val="0"/>
              </a:spcAft>
              <a:buSzPts val="2240"/>
              <a:buNone/>
            </a:pPr>
            <a:r>
              <a:t/>
            </a:r>
            <a:endParaRPr sz="2800"/>
          </a:p>
          <a:p>
            <a:pPr indent="-342900" lvl="0" marL="342900" rtl="0" algn="l">
              <a:spcBef>
                <a:spcPts val="1000"/>
              </a:spcBef>
              <a:spcAft>
                <a:spcPts val="0"/>
              </a:spcAft>
              <a:buSzPts val="2560"/>
              <a:buChar char="►"/>
            </a:pPr>
            <a:r>
              <a:rPr b="1" lang="en-GB" sz="3200">
                <a:solidFill>
                  <a:srgbClr val="164161"/>
                </a:solidFill>
              </a:rPr>
              <a:t>Teaching Assistants for Year 5:</a:t>
            </a:r>
            <a:endParaRPr/>
          </a:p>
          <a:p>
            <a:pPr indent="-180340" lvl="0" marL="342900" rtl="0" algn="l">
              <a:spcBef>
                <a:spcPts val="1000"/>
              </a:spcBef>
              <a:spcAft>
                <a:spcPts val="0"/>
              </a:spcAft>
              <a:buSzPts val="2560"/>
              <a:buNone/>
            </a:pPr>
            <a:r>
              <a:t/>
            </a:r>
            <a:endParaRPr b="1" sz="3200">
              <a:solidFill>
                <a:srgbClr val="164161"/>
              </a:solidFill>
            </a:endParaRPr>
          </a:p>
          <a:p>
            <a:pPr indent="-342900" lvl="0" marL="342900" rtl="0" algn="l">
              <a:spcBef>
                <a:spcPts val="1000"/>
              </a:spcBef>
              <a:spcAft>
                <a:spcPts val="0"/>
              </a:spcAft>
              <a:buSzPts val="2560"/>
              <a:buChar char="►"/>
            </a:pPr>
            <a:r>
              <a:rPr lang="en-GB" sz="3200">
                <a:solidFill>
                  <a:srgbClr val="3A3A3A"/>
                </a:solidFill>
              </a:rPr>
              <a:t>Mrs Bourne, Mrs White, </a:t>
            </a:r>
            <a:endParaRPr sz="3200">
              <a:solidFill>
                <a:srgbClr val="3A3A3A"/>
              </a:solidFill>
            </a:endParaRPr>
          </a:p>
          <a:p>
            <a:pPr indent="-383540" lvl="0" marL="342900" rtl="0" algn="l">
              <a:spcBef>
                <a:spcPts val="1000"/>
              </a:spcBef>
              <a:spcAft>
                <a:spcPts val="0"/>
              </a:spcAft>
              <a:buClr>
                <a:srgbClr val="3A3A3A"/>
              </a:buClr>
              <a:buSzPts val="3200"/>
              <a:buChar char="►"/>
            </a:pPr>
            <a:r>
              <a:rPr lang="en-GB" sz="3200">
                <a:solidFill>
                  <a:srgbClr val="3A3A3A"/>
                </a:solidFill>
              </a:rPr>
              <a:t>Mrs Cuddy, Ms Wheeler</a:t>
            </a:r>
            <a:endParaRPr sz="3200">
              <a:solidFill>
                <a:srgbClr val="3A3A3A"/>
              </a:solidFill>
            </a:endParaRPr>
          </a:p>
        </p:txBody>
      </p:sp>
      <p:pic>
        <p:nvPicPr>
          <p:cNvPr descr="Original file ‎ (1,500 × 1,500 pixels, file size: 745 KB, MIME type ..." id="159" name="Google Shape;159;p3"/>
          <p:cNvPicPr preferRelativeResize="0"/>
          <p:nvPr/>
        </p:nvPicPr>
        <p:blipFill rotWithShape="1">
          <a:blip r:embed="rId3">
            <a:alphaModFix/>
          </a:blip>
          <a:srcRect b="0" l="0" r="0" t="0"/>
          <a:stretch/>
        </p:blipFill>
        <p:spPr>
          <a:xfrm>
            <a:off x="6601028" y="766388"/>
            <a:ext cx="2731163" cy="22293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4"/>
          <p:cNvSpPr txBox="1"/>
          <p:nvPr>
            <p:ph type="title"/>
          </p:nvPr>
        </p:nvSpPr>
        <p:spPr>
          <a:xfrm>
            <a:off x="677334" y="1074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and Values</a:t>
            </a:r>
            <a:endParaRPr b="1">
              <a:solidFill>
                <a:srgbClr val="164161"/>
              </a:solidFill>
            </a:endParaRPr>
          </a:p>
        </p:txBody>
      </p:sp>
      <p:sp>
        <p:nvSpPr>
          <p:cNvPr id="165" name="Google Shape;165;p4"/>
          <p:cNvSpPr txBox="1"/>
          <p:nvPr>
            <p:ph idx="1" type="body"/>
          </p:nvPr>
        </p:nvSpPr>
        <p:spPr>
          <a:xfrm>
            <a:off x="677863" y="792480"/>
            <a:ext cx="8933752" cy="5947954"/>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3200"/>
              <a:buNone/>
            </a:pPr>
            <a:r>
              <a:rPr lang="en-GB" sz="4000"/>
              <a:t>HEART Values are at the core of everything we do, in our behaviour, our  learning and our Curriculum.</a:t>
            </a:r>
            <a:endParaRPr/>
          </a:p>
          <a:p>
            <a:pPr indent="0" lvl="0" marL="0" rtl="0" algn="l">
              <a:spcBef>
                <a:spcPts val="1000"/>
              </a:spcBef>
              <a:spcAft>
                <a:spcPts val="0"/>
              </a:spcAft>
              <a:buSzPts val="3840"/>
              <a:buNone/>
            </a:pPr>
            <a:r>
              <a:rPr b="1" lang="en-GB" sz="4800" u="sng">
                <a:solidFill>
                  <a:srgbClr val="FF0000"/>
                </a:solidFill>
              </a:rPr>
              <a:t>Honesty</a:t>
            </a:r>
            <a:endParaRPr/>
          </a:p>
          <a:p>
            <a:pPr indent="0" lvl="0" marL="0" rtl="0" algn="l">
              <a:spcBef>
                <a:spcPts val="1000"/>
              </a:spcBef>
              <a:spcAft>
                <a:spcPts val="0"/>
              </a:spcAft>
              <a:buSzPts val="3840"/>
              <a:buNone/>
            </a:pPr>
            <a:r>
              <a:rPr b="1" lang="en-GB" sz="4800" u="sng">
                <a:solidFill>
                  <a:srgbClr val="FF0000"/>
                </a:solidFill>
              </a:rPr>
              <a:t>Excellence</a:t>
            </a:r>
            <a:endParaRPr/>
          </a:p>
          <a:p>
            <a:pPr indent="0" lvl="0" marL="0" rtl="0" algn="l">
              <a:spcBef>
                <a:spcPts val="1000"/>
              </a:spcBef>
              <a:spcAft>
                <a:spcPts val="0"/>
              </a:spcAft>
              <a:buSzPts val="3840"/>
              <a:buNone/>
            </a:pPr>
            <a:r>
              <a:rPr b="1" lang="en-GB" sz="4800" u="sng">
                <a:solidFill>
                  <a:srgbClr val="FF0000"/>
                </a:solidFill>
              </a:rPr>
              <a:t>Attitude</a:t>
            </a:r>
            <a:endParaRPr/>
          </a:p>
          <a:p>
            <a:pPr indent="0" lvl="0" marL="0" rtl="0" algn="l">
              <a:spcBef>
                <a:spcPts val="1000"/>
              </a:spcBef>
              <a:spcAft>
                <a:spcPts val="0"/>
              </a:spcAft>
              <a:buSzPts val="3840"/>
              <a:buNone/>
            </a:pPr>
            <a:r>
              <a:rPr b="1" lang="en-GB" sz="4800" u="sng">
                <a:solidFill>
                  <a:srgbClr val="FF0000"/>
                </a:solidFill>
              </a:rPr>
              <a:t>Respect</a:t>
            </a:r>
            <a:endParaRPr/>
          </a:p>
          <a:p>
            <a:pPr indent="0" lvl="0" marL="0" rtl="0" algn="l">
              <a:spcBef>
                <a:spcPts val="1000"/>
              </a:spcBef>
              <a:spcAft>
                <a:spcPts val="0"/>
              </a:spcAft>
              <a:buSzPts val="3840"/>
              <a:buNone/>
            </a:pPr>
            <a:r>
              <a:rPr b="1" lang="en-GB" sz="4800" u="sng">
                <a:solidFill>
                  <a:srgbClr val="FF0000"/>
                </a:solidFill>
              </a:rPr>
              <a:t>Thoughtfulness</a:t>
            </a:r>
            <a:endParaRPr sz="2800"/>
          </a:p>
        </p:txBody>
      </p:sp>
      <p:pic>
        <p:nvPicPr>
          <p:cNvPr descr="Download 3D Red Heart Image HQ PNG Image | FreePNGImg" id="166" name="Google Shape;166;p4"/>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67" name="Google Shape;167;p4"/>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68" name="Google Shape;168;p4"/>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69" name="Google Shape;169;p4"/>
          <p:cNvSpPr/>
          <p:nvPr/>
        </p:nvSpPr>
        <p:spPr>
          <a:xfrm>
            <a:off x="9762831" y="1533692"/>
            <a:ext cx="1673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70" name="Google Shape;170;p4"/>
          <p:cNvSpPr/>
          <p:nvPr/>
        </p:nvSpPr>
        <p:spPr>
          <a:xfrm>
            <a:off x="10372828" y="3360047"/>
            <a:ext cx="14638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71" name="Google Shape;171;p4"/>
          <p:cNvSpPr/>
          <p:nvPr/>
        </p:nvSpPr>
        <p:spPr>
          <a:xfrm>
            <a:off x="10106672" y="5409998"/>
            <a:ext cx="187743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sp>
        <p:nvSpPr>
          <p:cNvPr id="172" name="Google Shape;172;p4"/>
          <p:cNvSpPr txBox="1"/>
          <p:nvPr/>
        </p:nvSpPr>
        <p:spPr>
          <a:xfrm>
            <a:off x="6003475" y="3577450"/>
            <a:ext cx="3000300" cy="220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3F3F3F"/>
                </a:solidFill>
                <a:latin typeface="Trebuchet MS"/>
                <a:ea typeface="Trebuchet MS"/>
                <a:cs typeface="Trebuchet MS"/>
                <a:sym typeface="Trebuchet MS"/>
              </a:rPr>
              <a:t>They are now Upper school, so we expect them to be great role models to the younger children.</a:t>
            </a:r>
            <a:endParaRPr sz="2000">
              <a:solidFill>
                <a:srgbClr val="3F3F3F"/>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g300b3e54a2d_0_0"/>
          <p:cNvSpPr txBox="1"/>
          <p:nvPr>
            <p:ph type="title"/>
          </p:nvPr>
        </p:nvSpPr>
        <p:spPr>
          <a:xfrm>
            <a:off x="677325" y="107400"/>
            <a:ext cx="6030000" cy="8871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Pencil Cases - Thank you! </a:t>
            </a:r>
            <a:endParaRPr b="1">
              <a:solidFill>
                <a:srgbClr val="164161"/>
              </a:solidFill>
            </a:endParaRPr>
          </a:p>
        </p:txBody>
      </p:sp>
      <p:sp>
        <p:nvSpPr>
          <p:cNvPr id="178" name="Google Shape;178;g300b3e54a2d_0_0"/>
          <p:cNvSpPr txBox="1"/>
          <p:nvPr>
            <p:ph idx="1" type="body"/>
          </p:nvPr>
        </p:nvSpPr>
        <p:spPr>
          <a:xfrm>
            <a:off x="677863" y="792480"/>
            <a:ext cx="8933700" cy="5948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rPr lang="en-GB" sz="2100"/>
              <a:t>Inside the pencil case please provide your child with the following equipment and all will need to be labelled with your child’s name: </a:t>
            </a:r>
            <a:endParaRPr sz="2100"/>
          </a:p>
          <a:p>
            <a:pPr indent="0" lvl="0" marL="0" rtl="0" algn="l">
              <a:lnSpc>
                <a:spcPct val="90000"/>
              </a:lnSpc>
              <a:spcBef>
                <a:spcPts val="1000"/>
              </a:spcBef>
              <a:spcAft>
                <a:spcPts val="0"/>
              </a:spcAft>
              <a:buSzPts val="3840"/>
              <a:buNone/>
            </a:pPr>
            <a:r>
              <a:rPr lang="en-GB" sz="2100"/>
              <a:t>2 x standard HB pencils </a:t>
            </a:r>
            <a:endParaRPr sz="2100"/>
          </a:p>
          <a:p>
            <a:pPr indent="0" lvl="0" marL="0" rtl="0" algn="l">
              <a:lnSpc>
                <a:spcPct val="90000"/>
              </a:lnSpc>
              <a:spcBef>
                <a:spcPts val="1000"/>
              </a:spcBef>
              <a:spcAft>
                <a:spcPts val="0"/>
              </a:spcAft>
              <a:buSzPts val="3840"/>
              <a:buNone/>
            </a:pPr>
            <a:r>
              <a:rPr lang="en-GB" sz="2100"/>
              <a:t>1 x whiteboard marker pen </a:t>
            </a:r>
            <a:endParaRPr sz="2100"/>
          </a:p>
          <a:p>
            <a:pPr indent="0" lvl="0" marL="0" rtl="0" algn="l">
              <a:lnSpc>
                <a:spcPct val="90000"/>
              </a:lnSpc>
              <a:spcBef>
                <a:spcPts val="1000"/>
              </a:spcBef>
              <a:spcAft>
                <a:spcPts val="0"/>
              </a:spcAft>
              <a:buSzPts val="3840"/>
              <a:buNone/>
            </a:pPr>
            <a:r>
              <a:rPr lang="en-GB" sz="2100"/>
              <a:t>1 x glue stick </a:t>
            </a:r>
            <a:endParaRPr sz="2100"/>
          </a:p>
          <a:p>
            <a:pPr indent="0" lvl="0" marL="0" rtl="0" algn="l">
              <a:lnSpc>
                <a:spcPct val="90000"/>
              </a:lnSpc>
              <a:spcBef>
                <a:spcPts val="1000"/>
              </a:spcBef>
              <a:spcAft>
                <a:spcPts val="0"/>
              </a:spcAft>
              <a:buSzPts val="3840"/>
              <a:buNone/>
            </a:pPr>
            <a:r>
              <a:rPr lang="en-GB" sz="2100"/>
              <a:t>1 x blue writing pen (no biro and should be a standard blue in colour) </a:t>
            </a:r>
            <a:endParaRPr sz="2100"/>
          </a:p>
          <a:p>
            <a:pPr indent="0" lvl="0" marL="0" rtl="0" algn="l">
              <a:lnSpc>
                <a:spcPct val="90000"/>
              </a:lnSpc>
              <a:spcBef>
                <a:spcPts val="1000"/>
              </a:spcBef>
              <a:spcAft>
                <a:spcPts val="0"/>
              </a:spcAft>
              <a:buSzPts val="3840"/>
              <a:buNone/>
            </a:pPr>
            <a:r>
              <a:rPr lang="en-GB" sz="2100"/>
              <a:t>1 x purple biro </a:t>
            </a:r>
            <a:endParaRPr sz="2100"/>
          </a:p>
          <a:p>
            <a:pPr indent="0" lvl="0" marL="0" rtl="0" algn="l">
              <a:lnSpc>
                <a:spcPct val="90000"/>
              </a:lnSpc>
              <a:spcBef>
                <a:spcPts val="1000"/>
              </a:spcBef>
              <a:spcAft>
                <a:spcPts val="0"/>
              </a:spcAft>
              <a:buSzPts val="3840"/>
              <a:buNone/>
            </a:pPr>
            <a:r>
              <a:rPr lang="en-GB" sz="2100"/>
              <a:t>1 x Ruler that can fit inside their pencil case.</a:t>
            </a:r>
            <a:endParaRPr sz="900"/>
          </a:p>
        </p:txBody>
      </p:sp>
      <p:pic>
        <p:nvPicPr>
          <p:cNvPr descr="Download 3D Red Heart Image HQ PNG Image | FreePNGImg" id="179" name="Google Shape;179;g300b3e54a2d_0_0"/>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80" name="Google Shape;180;g300b3e54a2d_0_0"/>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81" name="Google Shape;181;g300b3e54a2d_0_0"/>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82" name="Google Shape;182;g300b3e54a2d_0_0"/>
          <p:cNvSpPr/>
          <p:nvPr/>
        </p:nvSpPr>
        <p:spPr>
          <a:xfrm>
            <a:off x="9762831" y="1533692"/>
            <a:ext cx="167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83" name="Google Shape;183;g300b3e54a2d_0_0"/>
          <p:cNvSpPr/>
          <p:nvPr/>
        </p:nvSpPr>
        <p:spPr>
          <a:xfrm>
            <a:off x="10372828" y="3360047"/>
            <a:ext cx="146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84" name="Google Shape;184;g300b3e54a2d_0_0"/>
          <p:cNvSpPr/>
          <p:nvPr/>
        </p:nvSpPr>
        <p:spPr>
          <a:xfrm>
            <a:off x="10106672" y="5409998"/>
            <a:ext cx="18774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pic>
        <p:nvPicPr>
          <p:cNvPr id="185" name="Google Shape;185;g300b3e54a2d_0_0"/>
          <p:cNvPicPr preferRelativeResize="0"/>
          <p:nvPr/>
        </p:nvPicPr>
        <p:blipFill>
          <a:blip r:embed="rId6">
            <a:alphaModFix/>
          </a:blip>
          <a:stretch>
            <a:fillRect/>
          </a:stretch>
        </p:blipFill>
        <p:spPr>
          <a:xfrm>
            <a:off x="473247" y="681822"/>
            <a:ext cx="3299825" cy="2574275"/>
          </a:xfrm>
          <a:prstGeom prst="rect">
            <a:avLst/>
          </a:prstGeom>
          <a:noFill/>
          <a:ln>
            <a:noFill/>
          </a:ln>
        </p:spPr>
      </p:pic>
      <p:sp>
        <p:nvSpPr>
          <p:cNvPr id="186" name="Google Shape;186;g300b3e54a2d_0_0"/>
          <p:cNvSpPr txBox="1"/>
          <p:nvPr/>
        </p:nvSpPr>
        <p:spPr>
          <a:xfrm>
            <a:off x="4196125" y="1118495"/>
            <a:ext cx="48537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3F3F3F"/>
                </a:solidFill>
                <a:latin typeface="Trebuchet MS"/>
                <a:ea typeface="Trebuchet MS"/>
                <a:cs typeface="Trebuchet MS"/>
                <a:sym typeface="Trebuchet MS"/>
              </a:rPr>
              <a:t>If your child has other items in their pencil case, we will ask them to remove them.</a:t>
            </a:r>
            <a:endParaRPr b="1" sz="1800">
              <a:solidFill>
                <a:srgbClr val="3F3F3F"/>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5"/>
          <p:cNvSpPr txBox="1"/>
          <p:nvPr>
            <p:ph type="title"/>
          </p:nvPr>
        </p:nvSpPr>
        <p:spPr>
          <a:xfrm>
            <a:off x="677334" y="1074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t>
            </a:r>
            <a:endParaRPr b="1">
              <a:solidFill>
                <a:srgbClr val="164161"/>
              </a:solidFill>
            </a:endParaRPr>
          </a:p>
        </p:txBody>
      </p:sp>
      <p:sp>
        <p:nvSpPr>
          <p:cNvPr id="192" name="Google Shape;192;p5"/>
          <p:cNvSpPr txBox="1"/>
          <p:nvPr>
            <p:ph idx="1" type="body"/>
          </p:nvPr>
        </p:nvSpPr>
        <p:spPr>
          <a:xfrm>
            <a:off x="677863" y="792480"/>
            <a:ext cx="8933752" cy="5947954"/>
          </a:xfrm>
          <a:prstGeom prst="rect">
            <a:avLst/>
          </a:prstGeom>
          <a:noFill/>
          <a:ln>
            <a:noFill/>
          </a:ln>
        </p:spPr>
        <p:txBody>
          <a:bodyPr anchorCtr="0" anchor="t" bIns="45700" lIns="91425" spcFirstLastPara="1" rIns="91425" wrap="square" tIns="45700">
            <a:normAutofit fontScale="85000" lnSpcReduction="20000"/>
          </a:bodyPr>
          <a:lstStyle/>
          <a:p>
            <a:pPr indent="-332232" lvl="0" marL="342900" rtl="0" algn="l">
              <a:spcBef>
                <a:spcPts val="0"/>
              </a:spcBef>
              <a:spcAft>
                <a:spcPts val="0"/>
              </a:spcAft>
              <a:buSzPct val="80000"/>
              <a:buChar char="►"/>
            </a:pPr>
            <a:r>
              <a:rPr lang="en-GB" sz="2800"/>
              <a:t>Reading at least four times a week (focus book)</a:t>
            </a:r>
            <a:endParaRPr/>
          </a:p>
          <a:p>
            <a:pPr indent="-332232" lvl="0" marL="342900" rtl="0" algn="l">
              <a:spcBef>
                <a:spcPts val="1000"/>
              </a:spcBef>
              <a:spcAft>
                <a:spcPts val="0"/>
              </a:spcAft>
              <a:buSzPct val="80000"/>
              <a:buChar char="►"/>
            </a:pPr>
            <a:r>
              <a:rPr lang="en-GB" sz="2800"/>
              <a:t>Spellings- given out each Tuesday- homework due back following Tuesday and test the next week.</a:t>
            </a:r>
            <a:endParaRPr/>
          </a:p>
          <a:p>
            <a:pPr indent="-332232" lvl="0" marL="342900" rtl="0" algn="l">
              <a:spcBef>
                <a:spcPts val="1000"/>
              </a:spcBef>
              <a:spcAft>
                <a:spcPts val="0"/>
              </a:spcAft>
              <a:buSzPct val="80000"/>
              <a:buChar char="►"/>
            </a:pPr>
            <a:r>
              <a:rPr lang="en-GB" sz="2800"/>
              <a:t>Times tables- the Government expectation is that all children should know all multiplication tables up to 12 x 12 by the summer term of Year 4. Still a big focus in year 5.</a:t>
            </a:r>
            <a:endParaRPr/>
          </a:p>
          <a:p>
            <a:pPr indent="-332232" lvl="0" marL="342900" rtl="0" algn="l">
              <a:spcBef>
                <a:spcPts val="1000"/>
              </a:spcBef>
              <a:spcAft>
                <a:spcPts val="0"/>
              </a:spcAft>
              <a:buSzPct val="80000"/>
              <a:buChar char="►"/>
            </a:pPr>
            <a:r>
              <a:rPr lang="en-GB" sz="2800"/>
              <a:t>Weekly maths homework, out on a Thursday back in on the following Thursday.</a:t>
            </a:r>
            <a:endParaRPr/>
          </a:p>
          <a:p>
            <a:pPr indent="0" lvl="0" marL="0" rtl="0" algn="l">
              <a:spcBef>
                <a:spcPts val="1000"/>
              </a:spcBef>
              <a:spcAft>
                <a:spcPts val="0"/>
              </a:spcAft>
              <a:buSzPct val="80000"/>
              <a:buNone/>
            </a:pPr>
            <a:r>
              <a:t/>
            </a:r>
            <a:endParaRPr sz="2800"/>
          </a:p>
          <a:p>
            <a:pPr indent="0" lvl="0" marL="0" rtl="0" algn="l">
              <a:spcBef>
                <a:spcPts val="1000"/>
              </a:spcBef>
              <a:spcAft>
                <a:spcPts val="0"/>
              </a:spcAft>
              <a:buSzPct val="80000"/>
              <a:buNone/>
            </a:pPr>
            <a:r>
              <a:rPr b="1" lang="en-GB" sz="2800">
                <a:solidFill>
                  <a:srgbClr val="0070C0"/>
                </a:solidFill>
              </a:rPr>
              <a:t>We will communicate with you if we are concerned with the completion and standard of your child’s homework.  It should be completed to the best of their ability and recorded using a handwriting pen or in pencil.</a:t>
            </a:r>
            <a:endParaRPr/>
          </a:p>
          <a:p>
            <a:pPr indent="-211328" lvl="0" marL="342900" rtl="0" algn="l">
              <a:spcBef>
                <a:spcPts val="1000"/>
              </a:spcBef>
              <a:spcAft>
                <a:spcPts val="0"/>
              </a:spcAft>
              <a:buSzPct val="80000"/>
              <a:buNone/>
            </a:pPr>
            <a:r>
              <a:t/>
            </a:r>
            <a:endParaRPr sz="2800"/>
          </a:p>
          <a:p>
            <a:pPr indent="-211328" lvl="0" marL="342900" rtl="0" algn="l">
              <a:spcBef>
                <a:spcPts val="1000"/>
              </a:spcBef>
              <a:spcAft>
                <a:spcPts val="0"/>
              </a:spcAft>
              <a:buSzPct val="80000"/>
              <a:buNone/>
            </a:pPr>
            <a:r>
              <a:t/>
            </a:r>
            <a:endParaRPr sz="2800"/>
          </a:p>
          <a:p>
            <a:pPr indent="0" lvl="0" marL="0" rtl="0" algn="l">
              <a:spcBef>
                <a:spcPts val="1000"/>
              </a:spcBef>
              <a:spcAft>
                <a:spcPts val="0"/>
              </a:spcAft>
              <a:buSzPct val="80000"/>
              <a:buNone/>
            </a:pPr>
            <a:r>
              <a:t/>
            </a:r>
            <a:endParaRPr sz="2800"/>
          </a:p>
        </p:txBody>
      </p:sp>
      <p:pic>
        <p:nvPicPr>
          <p:cNvPr descr="Download 3D Red Heart Image HQ PNG Image | FreePNGImg" id="193" name="Google Shape;193;p5"/>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94" name="Google Shape;194;p5"/>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95" name="Google Shape;195;p5"/>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96" name="Google Shape;196;p5"/>
          <p:cNvSpPr/>
          <p:nvPr/>
        </p:nvSpPr>
        <p:spPr>
          <a:xfrm>
            <a:off x="9762831" y="1533692"/>
            <a:ext cx="1673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97" name="Google Shape;197;p5"/>
          <p:cNvSpPr/>
          <p:nvPr/>
        </p:nvSpPr>
        <p:spPr>
          <a:xfrm>
            <a:off x="10372828" y="3360047"/>
            <a:ext cx="14638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98" name="Google Shape;198;p5"/>
          <p:cNvSpPr/>
          <p:nvPr/>
        </p:nvSpPr>
        <p:spPr>
          <a:xfrm>
            <a:off x="10106672" y="5409998"/>
            <a:ext cx="187743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g3fb3241d8a6_0_3"/>
          <p:cNvSpPr txBox="1"/>
          <p:nvPr>
            <p:ph type="title"/>
          </p:nvPr>
        </p:nvSpPr>
        <p:spPr>
          <a:xfrm>
            <a:off x="677325" y="107400"/>
            <a:ext cx="10442700" cy="861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164161"/>
              </a:buClr>
              <a:buSzPts val="3600"/>
              <a:buFont typeface="Trebuchet MS"/>
              <a:buNone/>
            </a:pPr>
            <a:r>
              <a:rPr b="1" lang="en-GB">
                <a:solidFill>
                  <a:srgbClr val="164161"/>
                </a:solidFill>
              </a:rPr>
              <a:t>Positive behaviour expectations </a:t>
            </a:r>
            <a:endParaRPr b="1">
              <a:solidFill>
                <a:srgbClr val="164161"/>
              </a:solidFill>
            </a:endParaRPr>
          </a:p>
        </p:txBody>
      </p:sp>
      <p:sp>
        <p:nvSpPr>
          <p:cNvPr id="204" name="Google Shape;204;g3fb3241d8a6_0_3"/>
          <p:cNvSpPr txBox="1"/>
          <p:nvPr>
            <p:ph idx="1" type="body"/>
          </p:nvPr>
        </p:nvSpPr>
        <p:spPr>
          <a:xfrm>
            <a:off x="677863" y="792480"/>
            <a:ext cx="8933700" cy="5948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rPr lang="en-GB" sz="2500"/>
              <a:t>Consistency and nurture are fundamental to the school’s approach.</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The children are responding well to hands up for quiet, and reminders through language including:</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      ‘Eyes on me’</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       ‘Empty hands’</a:t>
            </a:r>
            <a:endParaRPr sz="2500"/>
          </a:p>
          <a:p>
            <a:pPr indent="0" lvl="0" marL="0" rtl="0" algn="l">
              <a:lnSpc>
                <a:spcPct val="90000"/>
              </a:lnSpc>
              <a:spcBef>
                <a:spcPts val="1000"/>
              </a:spcBef>
              <a:spcAft>
                <a:spcPts val="0"/>
              </a:spcAft>
              <a:buSzPts val="3840"/>
              <a:buNone/>
            </a:pPr>
            <a:r>
              <a:t/>
            </a:r>
            <a:endParaRPr sz="2100"/>
          </a:p>
        </p:txBody>
      </p:sp>
      <p:sp>
        <p:nvSpPr>
          <p:cNvPr id="205" name="Google Shape;205;g3fb3241d8a6_0_3"/>
          <p:cNvSpPr/>
          <p:nvPr/>
        </p:nvSpPr>
        <p:spPr>
          <a:xfrm>
            <a:off x="10372828" y="3360047"/>
            <a:ext cx="1464000" cy="461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Trebuchet MS"/>
              <a:ea typeface="Trebuchet MS"/>
              <a:cs typeface="Trebuchet MS"/>
              <a:sym typeface="Trebuchet MS"/>
            </a:endParaRPr>
          </a:p>
        </p:txBody>
      </p:sp>
      <p:pic>
        <p:nvPicPr>
          <p:cNvPr id="206" name="Google Shape;206;g3fb3241d8a6_0_3"/>
          <p:cNvPicPr preferRelativeResize="0"/>
          <p:nvPr/>
        </p:nvPicPr>
        <p:blipFill>
          <a:blip r:embed="rId3">
            <a:alphaModFix/>
          </a:blip>
          <a:stretch>
            <a:fillRect/>
          </a:stretch>
        </p:blipFill>
        <p:spPr>
          <a:xfrm>
            <a:off x="3997997" y="3759097"/>
            <a:ext cx="5401726" cy="23846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6"/>
          <p:cNvSpPr txBox="1"/>
          <p:nvPr>
            <p:ph type="title"/>
          </p:nvPr>
        </p:nvSpPr>
        <p:spPr>
          <a:xfrm>
            <a:off x="677334" y="121920"/>
            <a:ext cx="8596668" cy="180848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Reminders</a:t>
            </a:r>
            <a:endParaRPr>
              <a:solidFill>
                <a:srgbClr val="164161"/>
              </a:solidFill>
            </a:endParaRPr>
          </a:p>
        </p:txBody>
      </p:sp>
      <p:sp>
        <p:nvSpPr>
          <p:cNvPr id="212" name="Google Shape;212;p6"/>
          <p:cNvSpPr txBox="1"/>
          <p:nvPr>
            <p:ph idx="1" type="body"/>
          </p:nvPr>
        </p:nvSpPr>
        <p:spPr>
          <a:xfrm>
            <a:off x="677334" y="818606"/>
            <a:ext cx="8699422" cy="5806638"/>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SzPct val="80000"/>
              <a:buChar char="►"/>
            </a:pPr>
            <a:r>
              <a:rPr lang="en-GB"/>
              <a:t>Home School Diaries for communication and also to support your child with their learning in school and at home.</a:t>
            </a:r>
            <a:endParaRPr/>
          </a:p>
          <a:p>
            <a:pPr indent="-342900" lvl="0" marL="342900" rtl="0" algn="l">
              <a:spcBef>
                <a:spcPts val="1000"/>
              </a:spcBef>
              <a:spcAft>
                <a:spcPts val="0"/>
              </a:spcAft>
              <a:buSzPct val="80000"/>
              <a:buChar char="►"/>
            </a:pPr>
            <a:r>
              <a:rPr lang="en-GB"/>
              <a:t>Coloured Book Banded and their own library book (sharing book- this can be read by adult or child together for pleasure).  These can be changed frequently, but the levels don’t change very often.</a:t>
            </a:r>
            <a:endParaRPr/>
          </a:p>
          <a:p>
            <a:pPr indent="-342900" lvl="0" marL="342900" rtl="0" algn="l">
              <a:spcBef>
                <a:spcPts val="1000"/>
              </a:spcBef>
              <a:spcAft>
                <a:spcPts val="0"/>
              </a:spcAft>
              <a:buSzPct val="80000"/>
              <a:buChar char="►"/>
            </a:pPr>
            <a:r>
              <a:rPr lang="en-GB"/>
              <a:t>Reward and sanctions system- We are a Thrive based school and this is reflected in how we support children to learn from all experiences.</a:t>
            </a:r>
            <a:endParaRPr/>
          </a:p>
          <a:p>
            <a:pPr indent="0" lvl="0" marL="0" rtl="0" algn="l">
              <a:spcBef>
                <a:spcPts val="1000"/>
              </a:spcBef>
              <a:spcAft>
                <a:spcPts val="0"/>
              </a:spcAft>
              <a:buSzPct val="80000"/>
              <a:buNone/>
            </a:pPr>
            <a:r>
              <a:rPr lang="en-GB" sz="1900">
                <a:solidFill>
                  <a:srgbClr val="164161"/>
                </a:solidFill>
              </a:rPr>
              <a:t>Rewards:</a:t>
            </a:r>
            <a:endParaRPr/>
          </a:p>
          <a:p>
            <a:pPr indent="-342900" lvl="0" marL="342900" rtl="0" algn="l">
              <a:spcBef>
                <a:spcPts val="1000"/>
              </a:spcBef>
              <a:spcAft>
                <a:spcPts val="0"/>
              </a:spcAft>
              <a:buSzPct val="80000"/>
              <a:buChar char="►"/>
            </a:pPr>
            <a:r>
              <a:rPr lang="en-GB"/>
              <a:t>House points- children are awarded House points for their behaviour and manners and consideration for others around the school and displaying effort in their learning. When children get enough House points, they can exchange them for a reward. </a:t>
            </a:r>
            <a:endParaRPr/>
          </a:p>
          <a:p>
            <a:pPr indent="-342900" lvl="0" marL="342900" rtl="0" algn="l">
              <a:spcBef>
                <a:spcPts val="1000"/>
              </a:spcBef>
              <a:spcAft>
                <a:spcPts val="0"/>
              </a:spcAft>
              <a:buSzPct val="80000"/>
              <a:buChar char="►"/>
            </a:pPr>
            <a:r>
              <a:rPr lang="en-GB"/>
              <a:t>Class HEART, children will have the opportunity to work together to fill their HEART and be rewarded, once it is full with additional class rewards such as parachute game time, board games, drawing etc</a:t>
            </a:r>
            <a:endParaRPr/>
          </a:p>
          <a:p>
            <a:pPr indent="-342900" lvl="0" marL="342900" rtl="0" algn="l">
              <a:spcBef>
                <a:spcPts val="1000"/>
              </a:spcBef>
              <a:spcAft>
                <a:spcPts val="0"/>
              </a:spcAft>
              <a:buSzPct val="80000"/>
              <a:buChar char="►"/>
            </a:pPr>
            <a:r>
              <a:rPr lang="en-GB"/>
              <a:t>House team afternoon for the winning House at the end of each term.</a:t>
            </a:r>
            <a:endParaRPr/>
          </a:p>
          <a:p>
            <a:pPr indent="-342900" lvl="0" marL="342900" rtl="0" algn="l">
              <a:spcBef>
                <a:spcPts val="1000"/>
              </a:spcBef>
              <a:spcAft>
                <a:spcPts val="0"/>
              </a:spcAft>
              <a:buSzPct val="80000"/>
              <a:buChar char="►"/>
            </a:pPr>
            <a:r>
              <a:rPr lang="en-GB"/>
              <a:t>Weekly ‘Learner of the Week’ certificate, Headteacher award as well as regular communication with you.</a:t>
            </a:r>
            <a:endParaRPr/>
          </a:p>
          <a:p>
            <a:pPr indent="-342900" lvl="0" marL="342900" rtl="0" algn="l">
              <a:spcBef>
                <a:spcPts val="1000"/>
              </a:spcBef>
              <a:spcAft>
                <a:spcPts val="0"/>
              </a:spcAft>
              <a:buSzPct val="80000"/>
              <a:buChar char="►"/>
            </a:pPr>
            <a:r>
              <a:rPr lang="en-GB"/>
              <a:t>HEART Awards &amp; badges- These are awarded termly and are recognised for Behaviour, Learning and being a Role Model.</a:t>
            </a:r>
            <a:endParaRPr/>
          </a:p>
        </p:txBody>
      </p:sp>
      <p:pic>
        <p:nvPicPr>
          <p:cNvPr descr="The 1709 Blog: The Age of EU Copyright Reform? An event ..." id="213" name="Google Shape;213;p6"/>
          <p:cNvPicPr preferRelativeResize="0"/>
          <p:nvPr/>
        </p:nvPicPr>
        <p:blipFill rotWithShape="1">
          <a:blip r:embed="rId3">
            <a:alphaModFix/>
          </a:blip>
          <a:srcRect b="0" l="0" r="0" t="0"/>
          <a:stretch/>
        </p:blipFill>
        <p:spPr>
          <a:xfrm>
            <a:off x="9177202" y="-1"/>
            <a:ext cx="3014798" cy="224950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7"/>
          <p:cNvSpPr txBox="1"/>
          <p:nvPr>
            <p:ph type="title"/>
          </p:nvPr>
        </p:nvSpPr>
        <p:spPr>
          <a:xfrm>
            <a:off x="191589" y="276299"/>
            <a:ext cx="12000411" cy="8296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Being a Thrive school and appropriate sanctions</a:t>
            </a:r>
            <a:endParaRPr>
              <a:solidFill>
                <a:srgbClr val="164161"/>
              </a:solidFill>
            </a:endParaRPr>
          </a:p>
        </p:txBody>
      </p:sp>
      <p:sp>
        <p:nvSpPr>
          <p:cNvPr id="219" name="Google Shape;219;p7"/>
          <p:cNvSpPr txBox="1"/>
          <p:nvPr>
            <p:ph idx="1" type="body"/>
          </p:nvPr>
        </p:nvSpPr>
        <p:spPr>
          <a:xfrm>
            <a:off x="348342" y="940526"/>
            <a:ext cx="10321592" cy="5577840"/>
          </a:xfrm>
          <a:prstGeom prst="rect">
            <a:avLst/>
          </a:prstGeom>
          <a:noFill/>
          <a:ln>
            <a:noFill/>
          </a:ln>
        </p:spPr>
        <p:txBody>
          <a:bodyPr anchorCtr="0" anchor="t" bIns="45700" lIns="91425" spcFirstLastPara="1" rIns="91425" wrap="square" tIns="45700">
            <a:normAutofit lnSpcReduction="20000"/>
          </a:bodyPr>
          <a:lstStyle/>
          <a:p>
            <a:pPr indent="-349758" lvl="0" marL="342900" rtl="0" algn="l">
              <a:spcBef>
                <a:spcPts val="0"/>
              </a:spcBef>
              <a:spcAft>
                <a:spcPts val="0"/>
              </a:spcAft>
              <a:buSzPts val="1440"/>
              <a:buChar char="►"/>
            </a:pPr>
            <a:r>
              <a:rPr lang="en-GB"/>
              <a:t>Support from all adults in helping to work through problems- common language and approach used across the school. </a:t>
            </a:r>
            <a:endParaRPr/>
          </a:p>
          <a:p>
            <a:pPr indent="-349758" lvl="0" marL="342900" rtl="0" algn="l">
              <a:spcBef>
                <a:spcPts val="1000"/>
              </a:spcBef>
              <a:spcAft>
                <a:spcPts val="0"/>
              </a:spcAft>
              <a:buSzPts val="1440"/>
              <a:buChar char="►"/>
            </a:pPr>
            <a:r>
              <a:rPr lang="en-GB"/>
              <a:t>Restorative resolutions, the school has moved away from old school approaches.</a:t>
            </a:r>
            <a:endParaRPr/>
          </a:p>
          <a:p>
            <a:pPr indent="-349758" lvl="0" marL="342900" rtl="0" algn="l">
              <a:spcBef>
                <a:spcPts val="1000"/>
              </a:spcBef>
              <a:spcAft>
                <a:spcPts val="0"/>
              </a:spcAft>
              <a:buSzPts val="1440"/>
              <a:buChar char="►"/>
            </a:pPr>
            <a:r>
              <a:rPr lang="en-GB"/>
              <a:t>Dedicated pastoral team within school including trained Thrive practitioner &amp; ELSA.</a:t>
            </a:r>
            <a:endParaRPr/>
          </a:p>
          <a:p>
            <a:pPr indent="0" lvl="0" marL="0" rtl="0" algn="l">
              <a:spcBef>
                <a:spcPts val="1000"/>
              </a:spcBef>
              <a:spcAft>
                <a:spcPts val="0"/>
              </a:spcAft>
              <a:buSzPts val="1440"/>
              <a:buNone/>
            </a:pPr>
            <a:r>
              <a:rPr b="1" lang="en-GB"/>
              <a:t>Sanctions within class:</a:t>
            </a:r>
            <a:endParaRPr/>
          </a:p>
          <a:p>
            <a:pPr indent="-349758" lvl="0" marL="342900" rtl="0" algn="l">
              <a:spcBef>
                <a:spcPts val="1000"/>
              </a:spcBef>
              <a:spcAft>
                <a:spcPts val="0"/>
              </a:spcAft>
              <a:buSzPts val="1440"/>
              <a:buChar char="►"/>
            </a:pPr>
            <a:r>
              <a:rPr lang="en-GB"/>
              <a:t>Verbal reminder</a:t>
            </a:r>
            <a:endParaRPr/>
          </a:p>
          <a:p>
            <a:pPr indent="-349758" lvl="0" marL="342900" rtl="0" algn="l">
              <a:spcBef>
                <a:spcPts val="1000"/>
              </a:spcBef>
              <a:spcAft>
                <a:spcPts val="0"/>
              </a:spcAft>
              <a:buSzPts val="1440"/>
              <a:buChar char="►"/>
            </a:pPr>
            <a:r>
              <a:rPr lang="en-GB"/>
              <a:t>Name on board- reminder of expectations, breaktime meet with teacher to reflect.</a:t>
            </a:r>
            <a:endParaRPr/>
          </a:p>
          <a:p>
            <a:pPr indent="-349758" lvl="0" marL="342900" rtl="0" algn="l">
              <a:spcBef>
                <a:spcPts val="1000"/>
              </a:spcBef>
              <a:spcAft>
                <a:spcPts val="0"/>
              </a:spcAft>
              <a:buSzPts val="1440"/>
              <a:buChar char="►"/>
            </a:pPr>
            <a:r>
              <a:rPr lang="en-GB"/>
              <a:t>One tick- Behaviour or disruption continues- into the consequence book- they will visit this session at lunchtime with a member of the leadership team to reflect on choice and move to partner class.</a:t>
            </a:r>
            <a:endParaRPr/>
          </a:p>
          <a:p>
            <a:pPr indent="0" lvl="0" marL="0" rtl="0" algn="l">
              <a:spcBef>
                <a:spcPts val="1000"/>
              </a:spcBef>
              <a:spcAft>
                <a:spcPts val="0"/>
              </a:spcAft>
              <a:buSzPts val="1440"/>
              <a:buNone/>
            </a:pPr>
            <a:r>
              <a:rPr b="1" lang="en-GB"/>
              <a:t>Sanctions at break &amp; lunchtime:</a:t>
            </a:r>
            <a:endParaRPr/>
          </a:p>
          <a:p>
            <a:pPr indent="-349758" lvl="0" marL="342900" rtl="0" algn="l">
              <a:spcBef>
                <a:spcPts val="1000"/>
              </a:spcBef>
              <a:spcAft>
                <a:spcPts val="0"/>
              </a:spcAft>
              <a:buSzPts val="1440"/>
              <a:buChar char="►"/>
            </a:pPr>
            <a:r>
              <a:rPr lang="en-GB"/>
              <a:t>The child will be reminded of behaviour expectations</a:t>
            </a:r>
            <a:endParaRPr/>
          </a:p>
          <a:p>
            <a:pPr indent="-349758" lvl="0" marL="342900" rtl="0" algn="l">
              <a:spcBef>
                <a:spcPts val="1000"/>
              </a:spcBef>
              <a:spcAft>
                <a:spcPts val="0"/>
              </a:spcAft>
              <a:buSzPts val="1440"/>
              <a:buChar char="►"/>
            </a:pPr>
            <a:r>
              <a:rPr lang="en-GB"/>
              <a:t>Stay with staff member to talk and calm</a:t>
            </a:r>
            <a:endParaRPr/>
          </a:p>
          <a:p>
            <a:pPr indent="-349758" lvl="0" marL="342900" rtl="0" algn="l">
              <a:spcBef>
                <a:spcPts val="1000"/>
              </a:spcBef>
              <a:spcAft>
                <a:spcPts val="0"/>
              </a:spcAft>
              <a:buSzPts val="1440"/>
              <a:buChar char="►"/>
            </a:pPr>
            <a:r>
              <a:rPr lang="en-GB"/>
              <a:t>Removed from playtime</a:t>
            </a:r>
            <a:endParaRPr/>
          </a:p>
          <a:p>
            <a:pPr indent="-258318" lvl="0" marL="342900" rtl="0" algn="l">
              <a:spcBef>
                <a:spcPts val="1000"/>
              </a:spcBef>
              <a:spcAft>
                <a:spcPts val="0"/>
              </a:spcAft>
              <a:buSzPts val="1440"/>
              <a:buNone/>
            </a:pPr>
            <a:r>
              <a:t/>
            </a:r>
            <a:endParaRPr/>
          </a:p>
          <a:p>
            <a:pPr indent="0" lvl="0" marL="0" rtl="0" algn="l">
              <a:spcBef>
                <a:spcPts val="1000"/>
              </a:spcBef>
              <a:spcAft>
                <a:spcPts val="0"/>
              </a:spcAft>
              <a:buSzPts val="2080"/>
              <a:buNone/>
            </a:pPr>
            <a:r>
              <a:rPr b="1" lang="en-GB" sz="2600">
                <a:solidFill>
                  <a:srgbClr val="0070C0"/>
                </a:solidFill>
              </a:rPr>
              <a:t>If your child refuses to come to a Consequence Room, then parents will need to attend this with their child after school.</a:t>
            </a:r>
            <a:endParaRPr/>
          </a:p>
        </p:txBody>
      </p:sp>
      <p:pic>
        <p:nvPicPr>
          <p:cNvPr id="220" name="Google Shape;220;p7"/>
          <p:cNvPicPr preferRelativeResize="0"/>
          <p:nvPr/>
        </p:nvPicPr>
        <p:blipFill rotWithShape="1">
          <a:blip r:embed="rId3">
            <a:alphaModFix/>
          </a:blip>
          <a:srcRect b="66957" l="10863" r="70208" t="19372"/>
          <a:stretch/>
        </p:blipFill>
        <p:spPr>
          <a:xfrm>
            <a:off x="6125647" y="4049353"/>
            <a:ext cx="3387289" cy="13760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8"/>
          <p:cNvSpPr txBox="1"/>
          <p:nvPr>
            <p:ph type="title"/>
          </p:nvPr>
        </p:nvSpPr>
        <p:spPr>
          <a:xfrm>
            <a:off x="740228" y="210973"/>
            <a:ext cx="8533773" cy="905691"/>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164161"/>
              </a:buClr>
              <a:buSzPct val="150000"/>
              <a:buFont typeface="Trebuchet MS"/>
              <a:buNone/>
            </a:pPr>
            <a:r>
              <a:rPr lang="en-GB">
                <a:solidFill>
                  <a:srgbClr val="164161"/>
                </a:solidFill>
              </a:rPr>
              <a:t>Uniform</a:t>
            </a:r>
            <a:br>
              <a:rPr lang="en-GB">
                <a:solidFill>
                  <a:srgbClr val="164161"/>
                </a:solidFill>
              </a:rPr>
            </a:br>
            <a:endParaRPr i="1" sz="2400">
              <a:solidFill>
                <a:srgbClr val="164161"/>
              </a:solidFill>
            </a:endParaRPr>
          </a:p>
        </p:txBody>
      </p:sp>
      <p:sp>
        <p:nvSpPr>
          <p:cNvPr id="226" name="Google Shape;226;p8"/>
          <p:cNvSpPr txBox="1"/>
          <p:nvPr>
            <p:ph idx="1" type="body"/>
          </p:nvPr>
        </p:nvSpPr>
        <p:spPr>
          <a:xfrm>
            <a:off x="677333" y="1018904"/>
            <a:ext cx="8596668" cy="5431762"/>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600"/>
              <a:buChar char="►"/>
            </a:pPr>
            <a:r>
              <a:rPr lang="en-GB" sz="2000"/>
              <a:t>PE days- PE kits to be worn for the whole day</a:t>
            </a:r>
            <a:endParaRPr/>
          </a:p>
          <a:p>
            <a:pPr indent="-342900" lvl="0" marL="342900" rtl="0" algn="l">
              <a:spcBef>
                <a:spcPts val="1000"/>
              </a:spcBef>
              <a:spcAft>
                <a:spcPts val="0"/>
              </a:spcAft>
              <a:buSzPts val="1600"/>
              <a:buChar char="►"/>
            </a:pPr>
            <a:r>
              <a:rPr lang="en-GB" sz="2000"/>
              <a:t>Specific safety equipment e.g. gum shields, shin pads</a:t>
            </a:r>
            <a:endParaRPr/>
          </a:p>
          <a:p>
            <a:pPr indent="-342900" lvl="0" marL="342900" rtl="0" algn="l">
              <a:spcBef>
                <a:spcPts val="1000"/>
              </a:spcBef>
              <a:spcAft>
                <a:spcPts val="0"/>
              </a:spcAft>
              <a:buSzPts val="1600"/>
              <a:buChar char="►"/>
            </a:pPr>
            <a:r>
              <a:rPr lang="en-GB" sz="2000"/>
              <a:t>The PE hoodie should not be worn with the </a:t>
            </a:r>
            <a:endParaRPr/>
          </a:p>
          <a:p>
            <a:pPr indent="0" lvl="0" marL="0" rtl="0" algn="l">
              <a:spcBef>
                <a:spcPts val="1000"/>
              </a:spcBef>
              <a:spcAft>
                <a:spcPts val="0"/>
              </a:spcAft>
              <a:buSzPts val="1600"/>
              <a:buNone/>
            </a:pPr>
            <a:r>
              <a:rPr lang="en-GB" sz="2000"/>
              <a:t>classroom uniform , it is for PE days only.</a:t>
            </a:r>
            <a:endParaRPr/>
          </a:p>
          <a:p>
            <a:pPr indent="-342900" lvl="0" marL="342900" rtl="0" algn="l">
              <a:spcBef>
                <a:spcPts val="1000"/>
              </a:spcBef>
              <a:spcAft>
                <a:spcPts val="0"/>
              </a:spcAft>
              <a:buSzPts val="1600"/>
              <a:buChar char="►"/>
            </a:pPr>
            <a:r>
              <a:rPr lang="en-GB" sz="2000"/>
              <a:t>Year 5 days are:</a:t>
            </a:r>
            <a:endParaRPr sz="2000"/>
          </a:p>
          <a:p>
            <a:pPr indent="-368300" lvl="0" marL="342900" rtl="0" algn="l">
              <a:spcBef>
                <a:spcPts val="1000"/>
              </a:spcBef>
              <a:spcAft>
                <a:spcPts val="0"/>
              </a:spcAft>
              <a:buSzPts val="2000"/>
              <a:buChar char="►"/>
            </a:pPr>
            <a:r>
              <a:rPr lang="en-GB" sz="2000"/>
              <a:t>Glennie: Monday &amp; Wednesday</a:t>
            </a:r>
            <a:endParaRPr sz="2000"/>
          </a:p>
          <a:p>
            <a:pPr indent="-368300" lvl="0" marL="342900" rtl="0" algn="l">
              <a:spcBef>
                <a:spcPts val="1000"/>
              </a:spcBef>
              <a:spcAft>
                <a:spcPts val="0"/>
              </a:spcAft>
              <a:buSzPts val="2000"/>
              <a:buChar char="►"/>
            </a:pPr>
            <a:r>
              <a:rPr lang="en-GB" sz="2000"/>
              <a:t>Sheeran: Tuesday &amp; Wednesday</a:t>
            </a:r>
            <a:endParaRPr sz="2000">
              <a:solidFill>
                <a:srgbClr val="FF9900"/>
              </a:solidFill>
            </a:endParaRPr>
          </a:p>
          <a:p>
            <a:pPr indent="-342900" lvl="0" marL="342900" rtl="0" algn="l">
              <a:spcBef>
                <a:spcPts val="1000"/>
              </a:spcBef>
              <a:spcAft>
                <a:spcPts val="0"/>
              </a:spcAft>
              <a:buSzPts val="1600"/>
              <a:buChar char="►"/>
            </a:pPr>
            <a:r>
              <a:rPr lang="en-GB" sz="2000">
                <a:solidFill>
                  <a:srgbClr val="FF0000"/>
                </a:solidFill>
              </a:rPr>
              <a:t>Hair tied back, no nail varnish, no fashion hair cuts, small studs only, school uniform at all times, school shoes- NOT trainers unless it is a PE day.</a:t>
            </a:r>
            <a:endParaRPr sz="2000">
              <a:solidFill>
                <a:srgbClr val="FF0000"/>
              </a:solidFill>
            </a:endParaRPr>
          </a:p>
          <a:p>
            <a:pPr indent="-342900" lvl="0" marL="342900" rtl="0" algn="l">
              <a:spcBef>
                <a:spcPts val="1000"/>
              </a:spcBef>
              <a:spcAft>
                <a:spcPts val="0"/>
              </a:spcAft>
              <a:buSzPts val="1600"/>
              <a:buChar char="►"/>
            </a:pPr>
            <a:r>
              <a:rPr lang="en-GB" sz="2000"/>
              <a:t>Please could your child bring in an old shirt to be used as their Art shirt</a:t>
            </a:r>
            <a:endParaRPr/>
          </a:p>
          <a:p>
            <a:pPr indent="-342900" lvl="0" marL="342900" rtl="0" algn="l">
              <a:spcBef>
                <a:spcPts val="1000"/>
              </a:spcBef>
              <a:spcAft>
                <a:spcPts val="0"/>
              </a:spcAft>
              <a:buSzPts val="1600"/>
              <a:buChar char="►"/>
            </a:pPr>
            <a:r>
              <a:rPr lang="en-GB" sz="2000"/>
              <a:t>We will be learning outside whatever the weather, so we would ask that your child always has a waterproof coat and we will let you know when they will need their wellies.</a:t>
            </a:r>
            <a:endParaRPr/>
          </a:p>
        </p:txBody>
      </p:sp>
      <p:pic>
        <p:nvPicPr>
          <p:cNvPr descr="Wellington Boots 5 | Free SVG" id="227" name="Google Shape;227;p8"/>
          <p:cNvPicPr preferRelativeResize="0"/>
          <p:nvPr/>
        </p:nvPicPr>
        <p:blipFill rotWithShape="1">
          <a:blip r:embed="rId3">
            <a:alphaModFix/>
          </a:blip>
          <a:srcRect b="0" l="0" r="0" t="0"/>
          <a:stretch/>
        </p:blipFill>
        <p:spPr>
          <a:xfrm>
            <a:off x="9032965" y="3875314"/>
            <a:ext cx="2669177" cy="2669177"/>
          </a:xfrm>
          <a:prstGeom prst="rect">
            <a:avLst/>
          </a:prstGeom>
          <a:noFill/>
          <a:ln>
            <a:noFill/>
          </a:ln>
        </p:spPr>
      </p:pic>
      <p:pic>
        <p:nvPicPr>
          <p:cNvPr descr="Image preview" id="228" name="Google Shape;228;p8"/>
          <p:cNvPicPr preferRelativeResize="0"/>
          <p:nvPr/>
        </p:nvPicPr>
        <p:blipFill rotWithShape="1">
          <a:blip r:embed="rId4">
            <a:alphaModFix/>
          </a:blip>
          <a:srcRect b="0" l="0" r="0" t="0"/>
          <a:stretch/>
        </p:blipFill>
        <p:spPr>
          <a:xfrm>
            <a:off x="7301444" y="210973"/>
            <a:ext cx="4782523" cy="269016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9"/>
          <p:cNvSpPr txBox="1"/>
          <p:nvPr>
            <p:ph idx="1" type="subTitle"/>
          </p:nvPr>
        </p:nvSpPr>
        <p:spPr>
          <a:xfrm>
            <a:off x="1465503" y="276855"/>
            <a:ext cx="7766936" cy="1096899"/>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200"/>
              <a:buNone/>
            </a:pPr>
            <a:r>
              <a:rPr b="1" lang="en-GB" sz="4000">
                <a:solidFill>
                  <a:srgbClr val="0070C0"/>
                </a:solidFill>
                <a:latin typeface="Trebuchet MS"/>
                <a:ea typeface="Trebuchet MS"/>
                <a:cs typeface="Trebuchet MS"/>
                <a:sym typeface="Trebuchet MS"/>
              </a:rPr>
              <a:t>Our Topics this year </a:t>
            </a:r>
            <a:endParaRPr b="1" sz="4000">
              <a:solidFill>
                <a:srgbClr val="0070C0"/>
              </a:solidFill>
              <a:latin typeface="Trebuchet MS"/>
              <a:ea typeface="Trebuchet MS"/>
              <a:cs typeface="Trebuchet MS"/>
              <a:sym typeface="Trebuchet MS"/>
            </a:endParaRPr>
          </a:p>
        </p:txBody>
      </p:sp>
      <p:sp>
        <p:nvSpPr>
          <p:cNvPr id="234" name="Google Shape;234;p9"/>
          <p:cNvSpPr txBox="1"/>
          <p:nvPr/>
        </p:nvSpPr>
        <p:spPr>
          <a:xfrm>
            <a:off x="3049629" y="1246429"/>
            <a:ext cx="4773102" cy="26776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Amazing Amazon, Brilliant Brazil </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Tombs, temples and treasures</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Beyond Face Value</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Ringwood Remembers</a:t>
            </a:r>
            <a:endParaRPr b="0" i="0" sz="2400" u="none" cap="none" strike="noStrike">
              <a:solidFill>
                <a:schemeClr val="dk1"/>
              </a:solidFill>
              <a:latin typeface="Trebuchet MS"/>
              <a:ea typeface="Trebuchet MS"/>
              <a:cs typeface="Trebuchet MS"/>
              <a:sym typeface="Trebuchet MS"/>
            </a:endParaRPr>
          </a:p>
        </p:txBody>
      </p:sp>
      <p:pic>
        <p:nvPicPr>
          <p:cNvPr descr="TransGriot: Brazil Inaugurates A Female President" id="235" name="Google Shape;235;p9"/>
          <p:cNvPicPr preferRelativeResize="0"/>
          <p:nvPr/>
        </p:nvPicPr>
        <p:blipFill rotWithShape="1">
          <a:blip r:embed="rId3">
            <a:alphaModFix/>
          </a:blip>
          <a:srcRect b="0" l="0" r="0" t="0"/>
          <a:stretch/>
        </p:blipFill>
        <p:spPr>
          <a:xfrm>
            <a:off x="8799637" y="1292919"/>
            <a:ext cx="2503009" cy="2494856"/>
          </a:xfrm>
          <a:prstGeom prst="rect">
            <a:avLst/>
          </a:prstGeom>
          <a:noFill/>
          <a:ln>
            <a:noFill/>
          </a:ln>
        </p:spPr>
      </p:pic>
      <p:pic>
        <p:nvPicPr>
          <p:cNvPr descr="G 32-1040481 | Pyramid of Khafre Temple complex of Menkaure ..." id="236" name="Google Shape;236;p9"/>
          <p:cNvPicPr preferRelativeResize="0"/>
          <p:nvPr/>
        </p:nvPicPr>
        <p:blipFill rotWithShape="1">
          <a:blip r:embed="rId4">
            <a:alphaModFix/>
          </a:blip>
          <a:srcRect b="0" l="0" r="0" t="0"/>
          <a:stretch/>
        </p:blipFill>
        <p:spPr>
          <a:xfrm>
            <a:off x="1048620" y="1219130"/>
            <a:ext cx="1906385" cy="1429789"/>
          </a:xfrm>
          <a:prstGeom prst="rect">
            <a:avLst/>
          </a:prstGeom>
          <a:noFill/>
          <a:ln>
            <a:noFill/>
          </a:ln>
        </p:spPr>
      </p:pic>
      <p:pic>
        <p:nvPicPr>
          <p:cNvPr descr="Collection of Propaganda Postcards D.D.Teoli Jr. A.C. : D.D. Teoli Jr ..." id="237" name="Google Shape;237;p9"/>
          <p:cNvPicPr preferRelativeResize="0"/>
          <p:nvPr/>
        </p:nvPicPr>
        <p:blipFill rotWithShape="1">
          <a:blip r:embed="rId5">
            <a:alphaModFix/>
          </a:blip>
          <a:srcRect b="0" l="0" r="0" t="0"/>
          <a:stretch/>
        </p:blipFill>
        <p:spPr>
          <a:xfrm rot="5400000">
            <a:off x="295207" y="3800998"/>
            <a:ext cx="3857175" cy="2539597"/>
          </a:xfrm>
          <a:prstGeom prst="rect">
            <a:avLst/>
          </a:prstGeom>
          <a:noFill/>
          <a:ln>
            <a:noFill/>
          </a:ln>
        </p:spPr>
      </p:pic>
      <p:pic>
        <p:nvPicPr>
          <p:cNvPr descr="Battle of Britain Anniversary - The few by rOEN911 on DeviantArt" id="238" name="Google Shape;238;p9"/>
          <p:cNvPicPr preferRelativeResize="0"/>
          <p:nvPr/>
        </p:nvPicPr>
        <p:blipFill rotWithShape="1">
          <a:blip r:embed="rId6">
            <a:alphaModFix/>
          </a:blip>
          <a:srcRect b="0" l="0" r="0" t="0"/>
          <a:stretch/>
        </p:blipFill>
        <p:spPr>
          <a:xfrm>
            <a:off x="6327279" y="4362508"/>
            <a:ext cx="4873579" cy="223626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g300fc033983_0_289"/>
          <p:cNvSpPr txBox="1"/>
          <p:nvPr>
            <p:ph type="title"/>
          </p:nvPr>
        </p:nvSpPr>
        <p:spPr>
          <a:xfrm>
            <a:off x="677333" y="210589"/>
            <a:ext cx="8596800" cy="714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164161"/>
              </a:buClr>
              <a:buSzPts val="3600"/>
              <a:buFont typeface="Trebuchet MS"/>
              <a:buNone/>
            </a:pPr>
            <a:r>
              <a:rPr lang="en-GB">
                <a:solidFill>
                  <a:srgbClr val="164161"/>
                </a:solidFill>
              </a:rPr>
              <a:t>Day to day arrangements</a:t>
            </a:r>
            <a:endParaRPr>
              <a:solidFill>
                <a:srgbClr val="164161"/>
              </a:solidFill>
            </a:endParaRPr>
          </a:p>
        </p:txBody>
      </p:sp>
      <p:sp>
        <p:nvSpPr>
          <p:cNvPr id="244" name="Google Shape;244;g300fc033983_0_289"/>
          <p:cNvSpPr txBox="1"/>
          <p:nvPr>
            <p:ph idx="1" type="body"/>
          </p:nvPr>
        </p:nvSpPr>
        <p:spPr>
          <a:xfrm>
            <a:off x="677333" y="924692"/>
            <a:ext cx="9938100" cy="5758800"/>
          </a:xfrm>
          <a:prstGeom prst="rect">
            <a:avLst/>
          </a:prstGeom>
          <a:noFill/>
          <a:ln>
            <a:noFill/>
          </a:ln>
        </p:spPr>
        <p:txBody>
          <a:bodyPr anchorCtr="0" anchor="t" bIns="45700" lIns="91425" spcFirstLastPara="1" rIns="91425" wrap="square" tIns="45700">
            <a:normAutofit lnSpcReduction="20000"/>
          </a:bodyPr>
          <a:lstStyle/>
          <a:p>
            <a:pPr indent="-342900" lvl="0" marL="342900" rtl="0" algn="l">
              <a:lnSpc>
                <a:spcPct val="100000"/>
              </a:lnSpc>
              <a:spcBef>
                <a:spcPts val="0"/>
              </a:spcBef>
              <a:spcAft>
                <a:spcPts val="0"/>
              </a:spcAft>
              <a:buSzPts val="1440"/>
              <a:buChar char="►"/>
            </a:pPr>
            <a:r>
              <a:rPr lang="en-GB">
                <a:solidFill>
                  <a:srgbClr val="FF0000"/>
                </a:solidFill>
              </a:rPr>
              <a:t>Attendance</a:t>
            </a:r>
            <a:r>
              <a:rPr lang="en-GB"/>
              <a:t>- If your child is not in then you will receive a phone call from the office enquiring about their whereabouts.  Please ring in or email in to let us know if your child is unwell or not attending school for any reason.  If we do not hear from you by 11am then you will receive a home visit by the school leadership team.</a:t>
            </a:r>
            <a:endParaRPr/>
          </a:p>
          <a:p>
            <a:pPr indent="-342900" lvl="0" marL="342900" rtl="0" algn="l">
              <a:lnSpc>
                <a:spcPct val="100000"/>
              </a:lnSpc>
              <a:spcBef>
                <a:spcPts val="1000"/>
              </a:spcBef>
              <a:spcAft>
                <a:spcPts val="0"/>
              </a:spcAft>
              <a:buSzPts val="1440"/>
              <a:buChar char="►"/>
            </a:pPr>
            <a:r>
              <a:rPr lang="en-GB">
                <a:solidFill>
                  <a:srgbClr val="FF0000"/>
                </a:solidFill>
              </a:rPr>
              <a:t>School lunches, Breakfast Club &amp; JASPA </a:t>
            </a:r>
            <a:r>
              <a:rPr lang="en-GB"/>
              <a:t>need to be paid for prior to use.  A maximum £10 credit can be applied.  If you go above this will we refuse dinners and ask that you bring in a packed lunch or refused a place at Breakfast Club/JASPA.</a:t>
            </a:r>
            <a:endParaRPr/>
          </a:p>
          <a:p>
            <a:pPr indent="-342900" lvl="0" marL="342900" rtl="0" algn="l">
              <a:lnSpc>
                <a:spcPct val="100000"/>
              </a:lnSpc>
              <a:spcBef>
                <a:spcPts val="1000"/>
              </a:spcBef>
              <a:spcAft>
                <a:spcPts val="0"/>
              </a:spcAft>
              <a:buSzPts val="1440"/>
              <a:buChar char="►"/>
            </a:pPr>
            <a:r>
              <a:rPr lang="en-GB">
                <a:solidFill>
                  <a:srgbClr val="FF0000"/>
                </a:solidFill>
              </a:rPr>
              <a:t>Home School diary </a:t>
            </a:r>
            <a:r>
              <a:rPr lang="en-GB"/>
              <a:t>is for brief learning comments or enquiries- they will not become a long dialogue- we would rather you came in and made an appointment to discuss progress and any concerns with the class teacher.  These diaries will be checked at least once a week and signed by an adult, if you have a message in there, please make sure this is flagged to the teacher or SLT member on the gate in the morning.</a:t>
            </a:r>
            <a:endParaRPr/>
          </a:p>
          <a:p>
            <a:pPr indent="-342900" lvl="0" marL="342900" rtl="0" algn="l">
              <a:lnSpc>
                <a:spcPct val="100000"/>
              </a:lnSpc>
              <a:spcBef>
                <a:spcPts val="1000"/>
              </a:spcBef>
              <a:spcAft>
                <a:spcPts val="0"/>
              </a:spcAft>
              <a:buSzPts val="1440"/>
              <a:buChar char="►"/>
            </a:pPr>
            <a:r>
              <a:rPr lang="en-GB">
                <a:solidFill>
                  <a:srgbClr val="FF0000"/>
                </a:solidFill>
              </a:rPr>
              <a:t>Drinks bottle </a:t>
            </a:r>
            <a:r>
              <a:rPr lang="en-GB"/>
              <a:t>that is ideally non-drip, named and must contain only water</a:t>
            </a:r>
            <a:endParaRPr/>
          </a:p>
          <a:p>
            <a:pPr indent="-342900" lvl="0" marL="342900" rtl="0" algn="l">
              <a:lnSpc>
                <a:spcPct val="100000"/>
              </a:lnSpc>
              <a:spcBef>
                <a:spcPts val="1000"/>
              </a:spcBef>
              <a:spcAft>
                <a:spcPts val="0"/>
              </a:spcAft>
              <a:buSzPts val="1440"/>
              <a:buChar char="►"/>
            </a:pPr>
            <a:r>
              <a:rPr lang="en-GB">
                <a:solidFill>
                  <a:srgbClr val="FF0000"/>
                </a:solidFill>
              </a:rPr>
              <a:t>Healthy snack only at breaktime-</a:t>
            </a:r>
            <a:r>
              <a:rPr lang="en-GB"/>
              <a:t> piece of fruit, cheese, dried fruit, cereal fruit bars, but please check these- NO NUTS!</a:t>
            </a:r>
            <a:endParaRPr/>
          </a:p>
          <a:p>
            <a:pPr indent="-342900" lvl="0" marL="342900" rtl="0" algn="l">
              <a:lnSpc>
                <a:spcPct val="100000"/>
              </a:lnSpc>
              <a:spcBef>
                <a:spcPts val="1000"/>
              </a:spcBef>
              <a:spcAft>
                <a:spcPts val="0"/>
              </a:spcAft>
              <a:buSzPts val="1440"/>
              <a:buChar char="►"/>
            </a:pPr>
            <a:r>
              <a:rPr lang="en-GB">
                <a:solidFill>
                  <a:srgbClr val="FF0000"/>
                </a:solidFill>
              </a:rPr>
              <a:t>Arriving and leaving school </a:t>
            </a:r>
            <a:r>
              <a:rPr lang="en-GB"/>
              <a:t>-SLT member will welcome your child on a morning and the class teacher will bring them out to you.  Year 3 children enter and exit by the swimming pool/courtyard gate.</a:t>
            </a:r>
            <a:endParaRPr/>
          </a:p>
          <a:p>
            <a:pPr indent="-342900" lvl="0" marL="342900" rtl="0" algn="l">
              <a:lnSpc>
                <a:spcPct val="100000"/>
              </a:lnSpc>
              <a:spcBef>
                <a:spcPts val="1000"/>
              </a:spcBef>
              <a:spcAft>
                <a:spcPts val="0"/>
              </a:spcAft>
              <a:buSzPts val="1440"/>
              <a:buChar char="►"/>
            </a:pPr>
            <a:r>
              <a:rPr lang="en-GB">
                <a:solidFill>
                  <a:srgbClr val="FF0000"/>
                </a:solidFill>
              </a:rPr>
              <a:t>Clubs</a:t>
            </a:r>
            <a:r>
              <a:rPr lang="en-GB"/>
              <a:t> a letter will be sent out shortly of clubs available this term. Wherever possible we do not cancel clubs.  A release date is given for you to book.</a:t>
            </a:r>
            <a:endParaRPr/>
          </a:p>
          <a:p>
            <a:pPr indent="-342900" lvl="0" marL="342900" rtl="0" algn="l">
              <a:lnSpc>
                <a:spcPct val="100000"/>
              </a:lnSpc>
              <a:spcBef>
                <a:spcPts val="1000"/>
              </a:spcBef>
              <a:spcAft>
                <a:spcPts val="0"/>
              </a:spcAft>
              <a:buSzPts val="1440"/>
              <a:buChar char="►"/>
            </a:pPr>
            <a:r>
              <a:rPr lang="en-GB">
                <a:solidFill>
                  <a:srgbClr val="FF0000"/>
                </a:solidFill>
              </a:rPr>
              <a:t>Newsletters</a:t>
            </a:r>
            <a:r>
              <a:rPr lang="en-GB"/>
              <a:t> come out fortnightly.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0"/>
          <p:cNvSpPr txBox="1"/>
          <p:nvPr>
            <p:ph type="title"/>
          </p:nvPr>
        </p:nvSpPr>
        <p:spPr>
          <a:xfrm>
            <a:off x="153633" y="202276"/>
            <a:ext cx="8596668" cy="74893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Opportunities for this Year</a:t>
            </a:r>
            <a:endParaRPr>
              <a:solidFill>
                <a:srgbClr val="164161"/>
              </a:solidFill>
            </a:endParaRPr>
          </a:p>
        </p:txBody>
      </p:sp>
      <p:sp>
        <p:nvSpPr>
          <p:cNvPr id="250" name="Google Shape;250;p10"/>
          <p:cNvSpPr txBox="1"/>
          <p:nvPr>
            <p:ph idx="1" type="body"/>
          </p:nvPr>
        </p:nvSpPr>
        <p:spPr>
          <a:xfrm>
            <a:off x="457200" y="951212"/>
            <a:ext cx="9991897" cy="5374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GB"/>
              <a:t>Clubs for lunchtime and after school</a:t>
            </a:r>
            <a:endParaRPr/>
          </a:p>
          <a:p>
            <a:pPr indent="-342900" lvl="0" marL="342900" rtl="0" algn="l">
              <a:spcBef>
                <a:spcPts val="1000"/>
              </a:spcBef>
              <a:spcAft>
                <a:spcPts val="0"/>
              </a:spcAft>
              <a:buSzPts val="1440"/>
              <a:buChar char="►"/>
            </a:pPr>
            <a:r>
              <a:rPr lang="en-GB"/>
              <a:t>Inter-house competitions- increased opportunities </a:t>
            </a:r>
            <a:endParaRPr/>
          </a:p>
          <a:p>
            <a:pPr indent="-342900" lvl="0" marL="342900" rtl="0" algn="l">
              <a:spcBef>
                <a:spcPts val="1000"/>
              </a:spcBef>
              <a:spcAft>
                <a:spcPts val="0"/>
              </a:spcAft>
              <a:buSzPts val="1440"/>
              <a:buChar char="►"/>
            </a:pPr>
            <a:r>
              <a:rPr lang="en-GB"/>
              <a:t>Sports opportunities and competitions against other schools</a:t>
            </a:r>
            <a:endParaRPr/>
          </a:p>
          <a:p>
            <a:pPr indent="-342900" lvl="0" marL="342900" rtl="0" algn="l">
              <a:spcBef>
                <a:spcPts val="1000"/>
              </a:spcBef>
              <a:spcAft>
                <a:spcPts val="0"/>
              </a:spcAft>
              <a:buSzPts val="1440"/>
              <a:buChar char="►"/>
            </a:pPr>
            <a:r>
              <a:rPr lang="en-GB"/>
              <a:t>Lunchtime gardening/Eco</a:t>
            </a:r>
            <a:endParaRPr/>
          </a:p>
          <a:p>
            <a:pPr indent="-342900" lvl="0" marL="342900" rtl="0" algn="l">
              <a:spcBef>
                <a:spcPts val="1000"/>
              </a:spcBef>
              <a:spcAft>
                <a:spcPts val="0"/>
              </a:spcAft>
              <a:buSzPts val="1440"/>
              <a:buChar char="►"/>
            </a:pPr>
            <a:r>
              <a:rPr lang="en-GB"/>
              <a:t>John Muir Award</a:t>
            </a:r>
            <a:endParaRPr/>
          </a:p>
          <a:p>
            <a:pPr indent="-220980" lvl="0" marL="342900" rtl="0" algn="l">
              <a:spcBef>
                <a:spcPts val="1000"/>
              </a:spcBef>
              <a:spcAft>
                <a:spcPts val="0"/>
              </a:spcAft>
              <a:buSzPts val="1920"/>
              <a:buNone/>
            </a:pPr>
            <a:r>
              <a:t/>
            </a:r>
            <a:endParaRPr b="1" sz="2400">
              <a:solidFill>
                <a:srgbClr val="164161"/>
              </a:solidFill>
            </a:endParaRPr>
          </a:p>
          <a:p>
            <a:pPr indent="0" lvl="0" marL="0" rtl="0" algn="l">
              <a:spcBef>
                <a:spcPts val="1000"/>
              </a:spcBef>
              <a:spcAft>
                <a:spcPts val="0"/>
              </a:spcAft>
              <a:buSzPts val="1920"/>
              <a:buNone/>
            </a:pPr>
            <a:r>
              <a:rPr b="1" lang="en-GB" sz="2400">
                <a:solidFill>
                  <a:srgbClr val="164161"/>
                </a:solidFill>
              </a:rPr>
              <a:t>Trips: 		Zoolab- happened today!</a:t>
            </a:r>
            <a:endParaRPr b="1" sz="2400">
              <a:solidFill>
                <a:srgbClr val="164161"/>
              </a:solidFill>
            </a:endParaRPr>
          </a:p>
          <a:p>
            <a:pPr indent="0" lvl="0" marL="0" rtl="0" algn="l">
              <a:spcBef>
                <a:spcPts val="1000"/>
              </a:spcBef>
              <a:spcAft>
                <a:spcPts val="0"/>
              </a:spcAft>
              <a:buSzPts val="1920"/>
              <a:buNone/>
            </a:pPr>
            <a:r>
              <a:rPr b="1" lang="en-GB" sz="2400">
                <a:solidFill>
                  <a:srgbClr val="164161"/>
                </a:solidFill>
              </a:rPr>
              <a:t>			Forest Adventure, WW2 walk and residential camp- </a:t>
            </a:r>
            <a:endParaRPr b="1" sz="2400">
              <a:solidFill>
                <a:srgbClr val="164161"/>
              </a:solidFill>
            </a:endParaRPr>
          </a:p>
          <a:p>
            <a:pPr indent="0" lvl="0" marL="0" rtl="0" algn="l">
              <a:spcBef>
                <a:spcPts val="1000"/>
              </a:spcBef>
              <a:spcAft>
                <a:spcPts val="0"/>
              </a:spcAft>
              <a:buSzPts val="1920"/>
              <a:buNone/>
            </a:pPr>
            <a:r>
              <a:rPr b="1" lang="en-GB" sz="2400">
                <a:solidFill>
                  <a:srgbClr val="164161"/>
                </a:solidFill>
              </a:rPr>
              <a:t>               Blunts Barn  - July 2027</a:t>
            </a:r>
            <a:endParaRPr/>
          </a:p>
          <a:p>
            <a:pPr indent="0" lvl="0" marL="0" rtl="0" algn="l">
              <a:spcBef>
                <a:spcPts val="1000"/>
              </a:spcBef>
              <a:spcAft>
                <a:spcPts val="0"/>
              </a:spcAft>
              <a:buSzPts val="1920"/>
              <a:buNone/>
            </a:pPr>
            <a:r>
              <a:t/>
            </a:r>
            <a:endParaRPr b="1" sz="2400">
              <a:solidFill>
                <a:srgbClr val="164161"/>
              </a:solidFill>
            </a:endParaRPr>
          </a:p>
          <a:p>
            <a:pPr indent="0" lvl="0" marL="0" rtl="0" algn="l">
              <a:spcBef>
                <a:spcPts val="1000"/>
              </a:spcBef>
              <a:spcAft>
                <a:spcPts val="0"/>
              </a:spcAft>
              <a:buSzPts val="1920"/>
              <a:buNone/>
            </a:pPr>
            <a:r>
              <a:rPr b="1" lang="en-GB" sz="2400">
                <a:solidFill>
                  <a:srgbClr val="164161"/>
                </a:solidFill>
              </a:rPr>
              <a:t>Other dates for your diary will be confirmed throughout the year.</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g300fc033983_0_144"/>
          <p:cNvSpPr txBox="1"/>
          <p:nvPr>
            <p:ph type="title"/>
          </p:nvPr>
        </p:nvSpPr>
        <p:spPr>
          <a:xfrm>
            <a:off x="677334" y="608294"/>
            <a:ext cx="8596800" cy="757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164161"/>
              </a:buClr>
              <a:buSzPts val="3600"/>
              <a:buFont typeface="Trebuchet MS"/>
              <a:buNone/>
            </a:pPr>
            <a:r>
              <a:rPr lang="en-GB">
                <a:solidFill>
                  <a:srgbClr val="164161"/>
                </a:solidFill>
              </a:rPr>
              <a:t>Marking</a:t>
            </a:r>
            <a:endParaRPr>
              <a:solidFill>
                <a:srgbClr val="164161"/>
              </a:solidFill>
            </a:endParaRPr>
          </a:p>
        </p:txBody>
      </p:sp>
      <p:pic>
        <p:nvPicPr>
          <p:cNvPr descr="&lt;strong&gt;Highlighter&lt;/strong&gt; Marker Pen Pink Free Stock Photo - Public Domain Pictures" id="256" name="Google Shape;256;g300fc033983_0_144"/>
          <p:cNvPicPr preferRelativeResize="0"/>
          <p:nvPr>
            <p:ph idx="1" type="body"/>
          </p:nvPr>
        </p:nvPicPr>
        <p:blipFill rotWithShape="1">
          <a:blip r:embed="rId3">
            <a:alphaModFix/>
          </a:blip>
          <a:srcRect b="0" l="0" r="0" t="0"/>
          <a:stretch/>
        </p:blipFill>
        <p:spPr>
          <a:xfrm>
            <a:off x="7765226" y="2242571"/>
            <a:ext cx="2075100" cy="2068500"/>
          </a:xfrm>
          <a:prstGeom prst="rect">
            <a:avLst/>
          </a:prstGeom>
          <a:noFill/>
          <a:ln>
            <a:noFill/>
          </a:ln>
        </p:spPr>
      </p:pic>
      <p:pic>
        <p:nvPicPr>
          <p:cNvPr descr="&lt;strong&gt;Green&lt;/strong&gt; &lt;strong&gt;Highlighter&lt;/strong&gt;" id="257" name="Google Shape;257;g300fc033983_0_144"/>
          <p:cNvPicPr preferRelativeResize="0"/>
          <p:nvPr/>
        </p:nvPicPr>
        <p:blipFill rotWithShape="1">
          <a:blip r:embed="rId4">
            <a:alphaModFix/>
          </a:blip>
          <a:srcRect b="0" l="0" r="0" t="0"/>
          <a:stretch/>
        </p:blipFill>
        <p:spPr>
          <a:xfrm>
            <a:off x="8511477" y="4087041"/>
            <a:ext cx="1860433" cy="2280408"/>
          </a:xfrm>
          <a:prstGeom prst="rect">
            <a:avLst/>
          </a:prstGeom>
          <a:noFill/>
          <a:ln>
            <a:noFill/>
          </a:ln>
        </p:spPr>
      </p:pic>
      <p:sp>
        <p:nvSpPr>
          <p:cNvPr id="258" name="Google Shape;258;g300fc033983_0_144"/>
          <p:cNvSpPr txBox="1"/>
          <p:nvPr/>
        </p:nvSpPr>
        <p:spPr>
          <a:xfrm>
            <a:off x="677334" y="1365940"/>
            <a:ext cx="8596800" cy="52056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100000"/>
              </a:lnSpc>
              <a:spcBef>
                <a:spcPts val="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Responsive feedback and marking in class during the lessons.</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Less written comments and more verbal discussions.</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Children given time to correct in purple editing pens.</a:t>
            </a:r>
            <a:endParaRPr b="0" i="0" sz="1500" u="none" cap="none" strike="noStrike">
              <a:solidFill>
                <a:srgbClr val="000000"/>
              </a:solidFill>
              <a:latin typeface="Arial"/>
              <a:ea typeface="Arial"/>
              <a:cs typeface="Arial"/>
              <a:sym typeface="Arial"/>
            </a:endParaRPr>
          </a:p>
          <a:p>
            <a:pPr indent="-251459" lvl="0" marL="342900" marR="0" rtl="0" algn="l">
              <a:lnSpc>
                <a:spcPct val="100000"/>
              </a:lnSpc>
              <a:spcBef>
                <a:spcPts val="1000"/>
              </a:spcBef>
              <a:spcAft>
                <a:spcPts val="0"/>
              </a:spcAft>
              <a:buClr>
                <a:schemeClr val="accent1"/>
              </a:buClr>
              <a:buSzPts val="1440"/>
              <a:buFont typeface="Noto Sans Symbols"/>
              <a:buNone/>
            </a:pPr>
            <a:r>
              <a:t/>
            </a:r>
            <a:endParaRPr b="0" i="0" sz="1900" u="none" cap="none" strike="noStrike">
              <a:solidFill>
                <a:srgbClr val="3F3F3F"/>
              </a:solidFill>
              <a:latin typeface="Trebuchet MS"/>
              <a:ea typeface="Trebuchet MS"/>
              <a:cs typeface="Trebuchet MS"/>
              <a:sym typeface="Trebuchet MS"/>
            </a:endParaRPr>
          </a:p>
          <a:p>
            <a:pPr indent="-342900" lvl="0" marL="342900" marR="0" rtl="0" algn="l">
              <a:lnSpc>
                <a:spcPct val="100000"/>
              </a:lnSpc>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Teachers will mark using a pink highlighter for learning that</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1000"/>
              </a:spcBef>
              <a:spcAft>
                <a:spcPts val="0"/>
              </a:spcAft>
              <a:buClr>
                <a:schemeClr val="accent1"/>
              </a:buClr>
              <a:buSzPts val="1440"/>
              <a:buFont typeface="Noto Sans Symbols"/>
              <a:buNone/>
            </a:pPr>
            <a:r>
              <a:rPr b="0" i="0" lang="en-GB" sz="1900" u="none" cap="none" strike="noStrike">
                <a:solidFill>
                  <a:srgbClr val="3F3F3F"/>
                </a:solidFill>
                <a:latin typeface="Trebuchet MS"/>
                <a:ea typeface="Trebuchet MS"/>
                <a:cs typeface="Trebuchet MS"/>
                <a:sym typeface="Trebuchet MS"/>
              </a:rPr>
              <a:t>your child has successfully achieved and understood (tickled pink).</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1000"/>
              </a:spcBef>
              <a:spcAft>
                <a:spcPts val="0"/>
              </a:spcAft>
              <a:buClr>
                <a:schemeClr val="accent1"/>
              </a:buClr>
              <a:buSzPts val="1440"/>
              <a:buFont typeface="Noto Sans Symbols"/>
              <a:buNone/>
            </a:pPr>
            <a:r>
              <a:t/>
            </a:r>
            <a:endParaRPr b="0" i="0" sz="1900" u="none" cap="none" strike="noStrike">
              <a:solidFill>
                <a:srgbClr val="3F3F3F"/>
              </a:solidFill>
              <a:latin typeface="Trebuchet MS"/>
              <a:ea typeface="Trebuchet MS"/>
              <a:cs typeface="Trebuchet MS"/>
              <a:sym typeface="Trebuchet MS"/>
            </a:endParaRPr>
          </a:p>
          <a:p>
            <a:pPr indent="-342900" lvl="0" marL="342900" marR="0" rtl="0" algn="l">
              <a:lnSpc>
                <a:spcPct val="100000"/>
              </a:lnSpc>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Teachers will mark development points or aspects for the children to revisit/correct in the lesson using a green highlighter (green for growth).</a:t>
            </a:r>
            <a:endParaRPr b="0" i="0" sz="1500" u="none" cap="none" strike="noStrike">
              <a:solidFill>
                <a:srgbClr val="000000"/>
              </a:solidFill>
              <a:latin typeface="Arial"/>
              <a:ea typeface="Arial"/>
              <a:cs typeface="Arial"/>
              <a:sym typeface="Arial"/>
            </a:endParaRPr>
          </a:p>
          <a:p>
            <a:pPr indent="-251459" lvl="0" marL="342900" marR="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a:p>
            <a:pPr indent="0" lvl="0" marL="0" marR="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a:p>
            <a:pPr indent="0" lvl="0" marL="0" marR="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p:txBody>
      </p:sp>
      <p:pic>
        <p:nvPicPr>
          <p:cNvPr descr="Log in | Sign Up Upload Clipart" id="259" name="Google Shape;259;g300fc033983_0_144"/>
          <p:cNvPicPr preferRelativeResize="0"/>
          <p:nvPr/>
        </p:nvPicPr>
        <p:blipFill rotWithShape="1">
          <a:blip r:embed="rId5">
            <a:alphaModFix/>
          </a:blip>
          <a:srcRect b="0" l="0" r="0" t="0"/>
          <a:stretch/>
        </p:blipFill>
        <p:spPr>
          <a:xfrm rot="737674">
            <a:off x="8326116" y="320500"/>
            <a:ext cx="1713981" cy="2100896"/>
          </a:xfrm>
          <a:prstGeom prst="rect">
            <a:avLst/>
          </a:prstGeom>
          <a:noFill/>
          <a:ln>
            <a:noFill/>
          </a:ln>
        </p:spPr>
      </p:pic>
      <p:pic>
        <p:nvPicPr>
          <p:cNvPr id="260" name="Google Shape;260;g300fc033983_0_144"/>
          <p:cNvPicPr preferRelativeResize="0"/>
          <p:nvPr/>
        </p:nvPicPr>
        <p:blipFill rotWithShape="1">
          <a:blip r:embed="rId6">
            <a:alphaModFix/>
          </a:blip>
          <a:srcRect b="22296" l="34398" r="26381" t="20682"/>
          <a:stretch/>
        </p:blipFill>
        <p:spPr>
          <a:xfrm>
            <a:off x="9840383" y="2135436"/>
            <a:ext cx="2247902" cy="1838325"/>
          </a:xfrm>
          <a:prstGeom prst="rect">
            <a:avLst/>
          </a:prstGeom>
          <a:noFill/>
          <a:ln>
            <a:noFill/>
          </a:ln>
        </p:spPr>
      </p:pic>
      <p:pic>
        <p:nvPicPr>
          <p:cNvPr id="261" name="Google Shape;261;g300fc033983_0_144"/>
          <p:cNvPicPr preferRelativeResize="0"/>
          <p:nvPr/>
        </p:nvPicPr>
        <p:blipFill rotWithShape="1">
          <a:blip r:embed="rId7">
            <a:alphaModFix/>
          </a:blip>
          <a:srcRect b="23478" l="35565" r="19896" t="18909"/>
          <a:stretch/>
        </p:blipFill>
        <p:spPr>
          <a:xfrm>
            <a:off x="10012891" y="4648199"/>
            <a:ext cx="1902883" cy="1639888"/>
          </a:xfrm>
          <a:prstGeom prst="rect">
            <a:avLst/>
          </a:prstGeom>
          <a:noFill/>
          <a:ln>
            <a:noFill/>
          </a:ln>
        </p:spPr>
      </p:pic>
      <p:pic>
        <p:nvPicPr>
          <p:cNvPr id="262" name="Google Shape;262;g300fc033983_0_144"/>
          <p:cNvPicPr preferRelativeResize="0"/>
          <p:nvPr/>
        </p:nvPicPr>
        <p:blipFill rotWithShape="1">
          <a:blip r:embed="rId8">
            <a:alphaModFix/>
          </a:blip>
          <a:srcRect b="25251" l="34068" r="21560" t="19202"/>
          <a:stretch/>
        </p:blipFill>
        <p:spPr>
          <a:xfrm>
            <a:off x="9840383" y="355599"/>
            <a:ext cx="2153856" cy="157357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g3fb3241d8a6_0_144"/>
          <p:cNvSpPr txBox="1"/>
          <p:nvPr>
            <p:ph type="title"/>
          </p:nvPr>
        </p:nvSpPr>
        <p:spPr>
          <a:xfrm>
            <a:off x="723095" y="269965"/>
            <a:ext cx="8596800" cy="8367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rgbClr val="164161"/>
              </a:buClr>
              <a:buSzPct val="100000"/>
              <a:buFont typeface="Trebuchet MS"/>
              <a:buNone/>
            </a:pPr>
            <a:r>
              <a:rPr lang="en-GB">
                <a:solidFill>
                  <a:srgbClr val="164161"/>
                </a:solidFill>
              </a:rPr>
              <a:t>Emotional wellbeing- How can you help your child?</a:t>
            </a:r>
            <a:endParaRPr>
              <a:solidFill>
                <a:srgbClr val="164161"/>
              </a:solidFill>
            </a:endParaRPr>
          </a:p>
        </p:txBody>
      </p:sp>
      <p:sp>
        <p:nvSpPr>
          <p:cNvPr id="268" name="Google Shape;268;g3fb3241d8a6_0_144"/>
          <p:cNvSpPr txBox="1"/>
          <p:nvPr>
            <p:ph idx="1" type="body"/>
          </p:nvPr>
        </p:nvSpPr>
        <p:spPr>
          <a:xfrm>
            <a:off x="677334" y="1504604"/>
            <a:ext cx="9173100" cy="5037600"/>
          </a:xfrm>
          <a:prstGeom prst="rect">
            <a:avLst/>
          </a:prstGeom>
          <a:noFill/>
          <a:ln>
            <a:noFill/>
          </a:ln>
        </p:spPr>
        <p:txBody>
          <a:bodyPr anchorCtr="0" anchor="t" bIns="45700" lIns="91425" spcFirstLastPara="1" rIns="91425" wrap="square" tIns="45700">
            <a:normAutofit lnSpcReduction="20000"/>
          </a:bodyPr>
          <a:lstStyle/>
          <a:p>
            <a:pPr indent="-349758" lvl="0" marL="342900" rtl="0" algn="l">
              <a:lnSpc>
                <a:spcPct val="100000"/>
              </a:lnSpc>
              <a:spcBef>
                <a:spcPts val="0"/>
              </a:spcBef>
              <a:spcAft>
                <a:spcPts val="0"/>
              </a:spcAft>
              <a:buSzPts val="1440"/>
              <a:buChar char="►"/>
            </a:pPr>
            <a:r>
              <a:rPr lang="en-GB"/>
              <a:t>Be positive with them, and always try and ask what positive things have happened in the day.</a:t>
            </a:r>
            <a:endParaRPr/>
          </a:p>
          <a:p>
            <a:pPr indent="-349758" lvl="0" marL="342900" rtl="0" algn="l">
              <a:lnSpc>
                <a:spcPct val="100000"/>
              </a:lnSpc>
              <a:spcBef>
                <a:spcPts val="1000"/>
              </a:spcBef>
              <a:spcAft>
                <a:spcPts val="0"/>
              </a:spcAft>
              <a:buSzPts val="1440"/>
              <a:buChar char="►"/>
            </a:pPr>
            <a:r>
              <a:rPr b="1" lang="en-GB"/>
              <a:t>We encourage you not to give your child a smart phone.  Only brick phones are allowed in school.  All local schools are supporting the campaign to remove/reduce access that children have to social media and online gaming/communities..</a:t>
            </a:r>
            <a:endParaRPr/>
          </a:p>
          <a:p>
            <a:pPr indent="-349758" lvl="0" marL="342900" rtl="0" algn="l">
              <a:lnSpc>
                <a:spcPct val="100000"/>
              </a:lnSpc>
              <a:spcBef>
                <a:spcPts val="1000"/>
              </a:spcBef>
              <a:spcAft>
                <a:spcPts val="0"/>
              </a:spcAft>
              <a:buSzPts val="1440"/>
              <a:buChar char="►"/>
            </a:pPr>
            <a:r>
              <a:rPr b="1" lang="en-GB"/>
              <a:t>If they do have access to a smart phone check their phones and online activity- Year 5- children are often allowed on sites that are not appropriate and the messaging that they send to each can often be quite shocking and unpleasant.  This is not school’s job to monitor.</a:t>
            </a:r>
            <a:endParaRPr/>
          </a:p>
          <a:p>
            <a:pPr indent="-349758" lvl="0" marL="342900" rtl="0" algn="l">
              <a:lnSpc>
                <a:spcPct val="100000"/>
              </a:lnSpc>
              <a:spcBef>
                <a:spcPts val="1000"/>
              </a:spcBef>
              <a:spcAft>
                <a:spcPts val="0"/>
              </a:spcAft>
              <a:buSzPts val="1440"/>
              <a:buChar char="►"/>
            </a:pPr>
            <a:r>
              <a:rPr b="1" lang="en-GB"/>
              <a:t>If they are asking for a phone, just consider if they need it?  If they don’t, then don’t!</a:t>
            </a:r>
            <a:endParaRPr/>
          </a:p>
          <a:p>
            <a:pPr indent="-349758" lvl="0" marL="342900" rtl="0" algn="l">
              <a:lnSpc>
                <a:spcPct val="100000"/>
              </a:lnSpc>
              <a:spcBef>
                <a:spcPts val="1000"/>
              </a:spcBef>
              <a:spcAft>
                <a:spcPts val="0"/>
              </a:spcAft>
              <a:buSzPts val="1440"/>
              <a:buChar char="►"/>
            </a:pPr>
            <a:r>
              <a:rPr lang="en-GB"/>
              <a:t>Make sure they get enough sleep, take phones and devices out of rooms, especially at night or take the power lead off if its easier!</a:t>
            </a:r>
            <a:endParaRPr/>
          </a:p>
          <a:p>
            <a:pPr indent="-349758" lvl="0" marL="342900" rtl="0" algn="l">
              <a:lnSpc>
                <a:spcPct val="100000"/>
              </a:lnSpc>
              <a:spcBef>
                <a:spcPts val="1000"/>
              </a:spcBef>
              <a:spcAft>
                <a:spcPts val="0"/>
              </a:spcAft>
              <a:buSzPts val="1440"/>
              <a:buChar char="►"/>
            </a:pPr>
            <a:r>
              <a:rPr lang="en-GB"/>
              <a:t>Don’t believe them when they tell you everyone is doing what they want to do!</a:t>
            </a:r>
            <a:endParaRPr/>
          </a:p>
          <a:p>
            <a:pPr indent="-349758" lvl="0" marL="342900" rtl="0" algn="l">
              <a:lnSpc>
                <a:spcPct val="100000"/>
              </a:lnSpc>
              <a:spcBef>
                <a:spcPts val="1000"/>
              </a:spcBef>
              <a:spcAft>
                <a:spcPts val="0"/>
              </a:spcAft>
              <a:buSzPts val="1440"/>
              <a:buChar char="►"/>
            </a:pPr>
            <a:r>
              <a:rPr lang="en-GB"/>
              <a:t>Listen to them and any worries, but also trust the teachers and adults in school.</a:t>
            </a:r>
            <a:endParaRPr/>
          </a:p>
          <a:p>
            <a:pPr indent="-349758" lvl="0" marL="342900" rtl="0" algn="l">
              <a:lnSpc>
                <a:spcPct val="100000"/>
              </a:lnSpc>
              <a:spcBef>
                <a:spcPts val="1000"/>
              </a:spcBef>
              <a:spcAft>
                <a:spcPts val="0"/>
              </a:spcAft>
              <a:buSzPts val="1440"/>
              <a:buChar char="►"/>
            </a:pPr>
            <a:r>
              <a:rPr lang="en-GB"/>
              <a:t>If you are able to, please get involved in school life, support trips, PTA events, whole school events, parent helper- hear readers or help in class.</a:t>
            </a:r>
            <a:endParaRPr/>
          </a:p>
        </p:txBody>
      </p:sp>
      <p:pic>
        <p:nvPicPr>
          <p:cNvPr descr="Download Emoticon Whatsapp Android Emoji PNG Image High ..." id="269" name="Google Shape;269;g3fb3241d8a6_0_144"/>
          <p:cNvPicPr preferRelativeResize="0"/>
          <p:nvPr/>
        </p:nvPicPr>
        <p:blipFill rotWithShape="1">
          <a:blip r:embed="rId3">
            <a:alphaModFix/>
          </a:blip>
          <a:srcRect b="0" l="0" r="0" t="0"/>
          <a:stretch/>
        </p:blipFill>
        <p:spPr>
          <a:xfrm>
            <a:off x="9945824" y="0"/>
            <a:ext cx="2084525" cy="2084525"/>
          </a:xfrm>
          <a:prstGeom prst="rect">
            <a:avLst/>
          </a:prstGeom>
          <a:noFill/>
          <a:ln>
            <a:noFill/>
          </a:ln>
        </p:spPr>
      </p:pic>
      <p:sp>
        <p:nvSpPr>
          <p:cNvPr id="270" name="Google Shape;270;g3fb3241d8a6_0_144"/>
          <p:cNvSpPr txBox="1"/>
          <p:nvPr/>
        </p:nvSpPr>
        <p:spPr>
          <a:xfrm>
            <a:off x="10120400" y="3153900"/>
            <a:ext cx="1929600" cy="2836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300">
                <a:solidFill>
                  <a:srgbClr val="FF0000"/>
                </a:solidFill>
                <a:latin typeface="Trebuchet MS"/>
                <a:ea typeface="Trebuchet MS"/>
                <a:cs typeface="Trebuchet MS"/>
                <a:sym typeface="Trebuchet MS"/>
              </a:rPr>
              <a:t>NO SMART PHONES OR SMART WATCHES ALLOWED IN SCHOOL</a:t>
            </a:r>
            <a:endParaRPr b="1" sz="2300">
              <a:solidFill>
                <a:srgbClr val="FF0000"/>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2"/>
          <p:cNvSpPr txBox="1"/>
          <p:nvPr>
            <p:ph type="title"/>
          </p:nvPr>
        </p:nvSpPr>
        <p:spPr>
          <a:xfrm>
            <a:off x="677334" y="609600"/>
            <a:ext cx="8596668" cy="97536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Positive Parent/School Partnership</a:t>
            </a:r>
            <a:endParaRPr>
              <a:solidFill>
                <a:srgbClr val="164161"/>
              </a:solidFill>
            </a:endParaRPr>
          </a:p>
        </p:txBody>
      </p:sp>
      <p:sp>
        <p:nvSpPr>
          <p:cNvPr id="276" name="Google Shape;276;p12"/>
          <p:cNvSpPr txBox="1"/>
          <p:nvPr>
            <p:ph idx="1" type="body"/>
          </p:nvPr>
        </p:nvSpPr>
        <p:spPr>
          <a:xfrm>
            <a:off x="299698" y="1299231"/>
            <a:ext cx="8974303" cy="5093256"/>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SzPct val="80000"/>
              <a:buChar char="►"/>
            </a:pPr>
            <a:r>
              <a:rPr lang="en-GB"/>
              <a:t>Come and see us if you are worried/concerned- small problems are easier to solve.  Don’t let them build!</a:t>
            </a:r>
            <a:endParaRPr/>
          </a:p>
          <a:p>
            <a:pPr indent="-342900" lvl="0" marL="342900" rtl="0" algn="l">
              <a:spcBef>
                <a:spcPts val="1000"/>
              </a:spcBef>
              <a:spcAft>
                <a:spcPts val="0"/>
              </a:spcAft>
              <a:buSzPct val="80000"/>
              <a:buChar char="►"/>
            </a:pPr>
            <a:r>
              <a:rPr lang="en-GB"/>
              <a:t>Please use the correct lines of communication, speaking to the teacher to gain the full picture is vital, as we know that children often only share their view of an incident.  </a:t>
            </a:r>
            <a:endParaRPr/>
          </a:p>
          <a:p>
            <a:pPr indent="-342900" lvl="0" marL="342900" rtl="0" algn="l">
              <a:spcBef>
                <a:spcPts val="1000"/>
              </a:spcBef>
              <a:spcAft>
                <a:spcPts val="0"/>
              </a:spcAft>
              <a:buSzPct val="80000"/>
              <a:buChar char="►"/>
            </a:pPr>
            <a:r>
              <a:rPr lang="en-GB"/>
              <a:t>Facebook and WhatsApp groups are great, but can be used to voice inappropriate comments.  Any slander towards the school or teachers on any platform, is not acceptable, please use such forums positively or to just clarify and share ideas!  Mrs Randall will contact parents for a discussion if it comes to our attention that this is the case.</a:t>
            </a:r>
            <a:endParaRPr/>
          </a:p>
          <a:p>
            <a:pPr indent="-342900" lvl="0" marL="342900" rtl="0" algn="l">
              <a:spcBef>
                <a:spcPts val="1000"/>
              </a:spcBef>
              <a:spcAft>
                <a:spcPts val="0"/>
              </a:spcAft>
              <a:buSzPct val="80000"/>
              <a:buChar char="►"/>
            </a:pPr>
            <a:r>
              <a:rPr lang="en-GB"/>
              <a:t>Please support us, all of your children are important to us, we always have their best interests at heart.</a:t>
            </a:r>
            <a:endParaRPr/>
          </a:p>
          <a:p>
            <a:pPr indent="-342900" lvl="0" marL="342900" rtl="0" algn="l">
              <a:spcBef>
                <a:spcPts val="1000"/>
              </a:spcBef>
              <a:spcAft>
                <a:spcPts val="0"/>
              </a:spcAft>
              <a:buSzPct val="80000"/>
              <a:buChar char="►"/>
            </a:pPr>
            <a:r>
              <a:rPr lang="en-GB"/>
              <a:t>SEND coffee mornings/afternoons- a chance to share ideas and support each other.</a:t>
            </a:r>
            <a:endParaRPr/>
          </a:p>
          <a:p>
            <a:pPr indent="-342900" lvl="0" marL="342900" rtl="0" algn="l">
              <a:spcBef>
                <a:spcPts val="1000"/>
              </a:spcBef>
              <a:spcAft>
                <a:spcPts val="0"/>
              </a:spcAft>
              <a:buSzPct val="80000"/>
              <a:buChar char="►"/>
            </a:pPr>
            <a:r>
              <a:rPr lang="en-GB"/>
              <a:t>Opportunities for you to come in regularly- curriculum evenings, Book Looks, Outcome events, whole school events.</a:t>
            </a:r>
            <a:endParaRPr/>
          </a:p>
          <a:p>
            <a:pPr indent="-342900" lvl="0" marL="342900" rtl="0" algn="l">
              <a:spcBef>
                <a:spcPts val="1000"/>
              </a:spcBef>
              <a:spcAft>
                <a:spcPts val="0"/>
              </a:spcAft>
              <a:buSzPct val="80000"/>
              <a:buChar char="►"/>
            </a:pPr>
            <a:r>
              <a:rPr lang="en-GB"/>
              <a:t>We also aim to put more onto the school’s website- so please look at the Year 5 area for photos or updates too!</a:t>
            </a:r>
            <a:endParaRPr/>
          </a:p>
          <a:p>
            <a:pPr indent="-354251" lvl="0" marL="342900" rtl="0" algn="l">
              <a:spcBef>
                <a:spcPts val="1000"/>
              </a:spcBef>
              <a:spcAft>
                <a:spcPts val="0"/>
              </a:spcAft>
              <a:buSzPct val="100000"/>
              <a:buChar char="►"/>
            </a:pPr>
            <a:r>
              <a:rPr lang="en-GB" sz="1750"/>
              <a:t>Friends of Poulner AGM - Wednesday 2nd October 7pm in the Community Room.</a:t>
            </a:r>
            <a:endParaRPr sz="1750"/>
          </a:p>
          <a:p>
            <a:pPr indent="-258318" lvl="0" marL="342900" rtl="0" algn="l">
              <a:spcBef>
                <a:spcPts val="1000"/>
              </a:spcBef>
              <a:spcAft>
                <a:spcPts val="0"/>
              </a:spcAft>
              <a:buSzPct val="80000"/>
              <a:buNone/>
            </a:pPr>
            <a:r>
              <a:t/>
            </a:r>
            <a:endParaRPr/>
          </a:p>
        </p:txBody>
      </p:sp>
      <p:pic>
        <p:nvPicPr>
          <p:cNvPr descr="Working Together Teamwork Puzzle Concept | Linkware Freebie ..." id="277" name="Google Shape;277;p12"/>
          <p:cNvPicPr preferRelativeResize="0"/>
          <p:nvPr/>
        </p:nvPicPr>
        <p:blipFill rotWithShape="1">
          <a:blip r:embed="rId3">
            <a:alphaModFix/>
          </a:blip>
          <a:srcRect b="0" l="0" r="0" t="0"/>
          <a:stretch/>
        </p:blipFill>
        <p:spPr>
          <a:xfrm>
            <a:off x="9195625" y="0"/>
            <a:ext cx="2996375" cy="299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descr="Jen's English Tip's - Uses of the Word Need - CTN News" id="282" name="Google Shape;282;g300fc033983_0_0"/>
          <p:cNvPicPr preferRelativeResize="0"/>
          <p:nvPr/>
        </p:nvPicPr>
        <p:blipFill rotWithShape="1">
          <a:blip r:embed="rId3">
            <a:alphaModFix/>
          </a:blip>
          <a:srcRect b="0" l="21928" r="24062" t="0"/>
          <a:stretch/>
        </p:blipFill>
        <p:spPr>
          <a:xfrm>
            <a:off x="240401" y="124999"/>
            <a:ext cx="2266250" cy="2578775"/>
          </a:xfrm>
          <a:prstGeom prst="rect">
            <a:avLst/>
          </a:prstGeom>
          <a:noFill/>
          <a:ln>
            <a:noFill/>
          </a:ln>
        </p:spPr>
      </p:pic>
      <p:sp>
        <p:nvSpPr>
          <p:cNvPr id="283" name="Google Shape;283;g300fc033983_0_0"/>
          <p:cNvSpPr txBox="1"/>
          <p:nvPr/>
        </p:nvSpPr>
        <p:spPr>
          <a:xfrm>
            <a:off x="2560225" y="196550"/>
            <a:ext cx="7301400" cy="298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300" u="none" cap="none" strike="noStrike">
                <a:solidFill>
                  <a:schemeClr val="dk1"/>
                </a:solidFill>
                <a:latin typeface="Trebuchet MS"/>
                <a:ea typeface="Trebuchet MS"/>
                <a:cs typeface="Trebuchet MS"/>
                <a:sym typeface="Trebuchet MS"/>
              </a:rPr>
              <a:t>Parent / grandparent readers – can you spare an hour a week?</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3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2400"/>
              <a:buFont typeface="Arial"/>
              <a:buNone/>
            </a:pPr>
            <a:r>
              <a:rPr b="0" i="0" lang="en-GB" sz="2300" u="none" cap="none" strike="noStrike">
                <a:solidFill>
                  <a:schemeClr val="dk1"/>
                </a:solidFill>
                <a:latin typeface="Trebuchet MS"/>
                <a:ea typeface="Trebuchet MS"/>
                <a:cs typeface="Trebuchet MS"/>
                <a:sym typeface="Trebuchet MS"/>
              </a:rPr>
              <a:t>We will need to get your DBS and give you some basic training.</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chemeClr val="dk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2800"/>
              <a:buFont typeface="Arial"/>
              <a:buNone/>
            </a:pPr>
            <a:r>
              <a:rPr b="1" i="0" lang="en-GB" sz="2700" u="none" cap="none" strike="noStrike">
                <a:solidFill>
                  <a:schemeClr val="dk1"/>
                </a:solidFill>
                <a:latin typeface="Trebuchet MS"/>
                <a:ea typeface="Trebuchet MS"/>
                <a:cs typeface="Trebuchet MS"/>
                <a:sym typeface="Trebuchet MS"/>
              </a:rPr>
              <a:t>Zoom online training/induction Monday </a:t>
            </a:r>
            <a:r>
              <a:rPr b="1" lang="en-GB" sz="2700">
                <a:solidFill>
                  <a:schemeClr val="dk1"/>
                </a:solidFill>
                <a:latin typeface="Trebuchet MS"/>
                <a:ea typeface="Trebuchet MS"/>
                <a:cs typeface="Trebuchet MS"/>
                <a:sym typeface="Trebuchet MS"/>
              </a:rPr>
              <a:t>30th</a:t>
            </a:r>
            <a:r>
              <a:rPr b="1" i="0" lang="en-GB" sz="2700" u="none" cap="none" strike="noStrike">
                <a:solidFill>
                  <a:schemeClr val="dk1"/>
                </a:solidFill>
                <a:latin typeface="Trebuchet MS"/>
                <a:ea typeface="Trebuchet MS"/>
                <a:cs typeface="Trebuchet MS"/>
                <a:sym typeface="Trebuchet MS"/>
              </a:rPr>
              <a:t> September 7:</a:t>
            </a:r>
            <a:r>
              <a:rPr b="1" lang="en-GB" sz="2700">
                <a:solidFill>
                  <a:schemeClr val="dk1"/>
                </a:solidFill>
                <a:latin typeface="Trebuchet MS"/>
                <a:ea typeface="Trebuchet MS"/>
                <a:cs typeface="Trebuchet MS"/>
                <a:sym typeface="Trebuchet MS"/>
              </a:rPr>
              <a:t>30</a:t>
            </a:r>
            <a:r>
              <a:rPr b="1" i="0" lang="en-GB" sz="2700" u="none" cap="none" strike="noStrike">
                <a:solidFill>
                  <a:schemeClr val="dk1"/>
                </a:solidFill>
                <a:latin typeface="Trebuchet MS"/>
                <a:ea typeface="Trebuchet MS"/>
                <a:cs typeface="Trebuchet MS"/>
                <a:sym typeface="Trebuchet MS"/>
              </a:rPr>
              <a:t>-8.</a:t>
            </a:r>
            <a:r>
              <a:rPr b="1" lang="en-GB" sz="2700">
                <a:solidFill>
                  <a:schemeClr val="dk1"/>
                </a:solidFill>
                <a:latin typeface="Trebuchet MS"/>
                <a:ea typeface="Trebuchet MS"/>
                <a:cs typeface="Trebuchet MS"/>
                <a:sym typeface="Trebuchet MS"/>
              </a:rPr>
              <a:t>3</a:t>
            </a:r>
            <a:r>
              <a:rPr b="1" i="0" lang="en-GB" sz="2700" u="none" cap="none" strike="noStrike">
                <a:solidFill>
                  <a:schemeClr val="dk1"/>
                </a:solidFill>
                <a:latin typeface="Trebuchet MS"/>
                <a:ea typeface="Trebuchet MS"/>
                <a:cs typeface="Trebuchet MS"/>
                <a:sym typeface="Trebuchet MS"/>
              </a:rPr>
              <a:t>0pm</a:t>
            </a:r>
            <a:endParaRPr b="0" i="0" sz="1800" u="none" cap="none" strike="noStrike">
              <a:solidFill>
                <a:schemeClr val="dk1"/>
              </a:solidFill>
              <a:latin typeface="Trebuchet MS"/>
              <a:ea typeface="Trebuchet MS"/>
              <a:cs typeface="Trebuchet MS"/>
              <a:sym typeface="Trebuchet MS"/>
            </a:endParaRPr>
          </a:p>
        </p:txBody>
      </p:sp>
      <p:pic>
        <p:nvPicPr>
          <p:cNvPr descr="150 Quotes For Reading &amp; Books - Parade: Entertainment ..." id="284" name="Google Shape;284;g300fc033983_0_0"/>
          <p:cNvPicPr preferRelativeResize="0"/>
          <p:nvPr/>
        </p:nvPicPr>
        <p:blipFill rotWithShape="1">
          <a:blip r:embed="rId4">
            <a:alphaModFix/>
          </a:blip>
          <a:srcRect b="0" l="0" r="0" t="0"/>
          <a:stretch/>
        </p:blipFill>
        <p:spPr>
          <a:xfrm>
            <a:off x="7451725" y="3629603"/>
            <a:ext cx="2266251" cy="1274748"/>
          </a:xfrm>
          <a:prstGeom prst="rect">
            <a:avLst/>
          </a:prstGeom>
          <a:noFill/>
          <a:ln>
            <a:noFill/>
          </a:ln>
        </p:spPr>
      </p:pic>
      <p:sp>
        <p:nvSpPr>
          <p:cNvPr id="285" name="Google Shape;285;g300fc033983_0_0"/>
          <p:cNvSpPr txBox="1"/>
          <p:nvPr/>
        </p:nvSpPr>
        <p:spPr>
          <a:xfrm>
            <a:off x="582700" y="3597325"/>
            <a:ext cx="6605400" cy="861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lang="en-GB" sz="2500">
                <a:solidFill>
                  <a:schemeClr val="dk1"/>
                </a:solidFill>
                <a:latin typeface="Trebuchet MS"/>
                <a:ea typeface="Trebuchet MS"/>
                <a:cs typeface="Trebuchet MS"/>
                <a:sym typeface="Trebuchet MS"/>
              </a:rPr>
              <a:t>Year 5 information evening on Osmington residential for their Year 6 trip.</a:t>
            </a:r>
            <a:endParaRPr sz="2500">
              <a:solidFill>
                <a:schemeClr val="dk1"/>
              </a:solidFill>
              <a:latin typeface="Trebuchet MS"/>
              <a:ea typeface="Trebuchet MS"/>
              <a:cs typeface="Trebuchet MS"/>
              <a:sym typeface="Trebuchet MS"/>
            </a:endParaRPr>
          </a:p>
        </p:txBody>
      </p:sp>
      <p:pic>
        <p:nvPicPr>
          <p:cNvPr id="286" name="Google Shape;286;g300fc033983_0_0"/>
          <p:cNvPicPr preferRelativeResize="0"/>
          <p:nvPr/>
        </p:nvPicPr>
        <p:blipFill>
          <a:blip r:embed="rId5">
            <a:alphaModFix/>
          </a:blip>
          <a:stretch>
            <a:fillRect/>
          </a:stretch>
        </p:blipFill>
        <p:spPr>
          <a:xfrm>
            <a:off x="7277025" y="5351200"/>
            <a:ext cx="1453100" cy="14531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14"/>
          <p:cNvPicPr preferRelativeResize="0"/>
          <p:nvPr/>
        </p:nvPicPr>
        <p:blipFill rotWithShape="1">
          <a:blip r:embed="rId3">
            <a:alphaModFix/>
          </a:blip>
          <a:srcRect b="0" l="0" r="0" t="0"/>
          <a:stretch/>
        </p:blipFill>
        <p:spPr>
          <a:xfrm>
            <a:off x="3213462" y="131979"/>
            <a:ext cx="4484913" cy="3583561"/>
          </a:xfrm>
          <a:prstGeom prst="rect">
            <a:avLst/>
          </a:prstGeom>
          <a:noFill/>
          <a:ln>
            <a:noFill/>
          </a:ln>
        </p:spPr>
      </p:pic>
      <p:sp>
        <p:nvSpPr>
          <p:cNvPr id="292" name="Google Shape;292;p14"/>
          <p:cNvSpPr txBox="1"/>
          <p:nvPr/>
        </p:nvSpPr>
        <p:spPr>
          <a:xfrm>
            <a:off x="1236616" y="4418125"/>
            <a:ext cx="867373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What a great start!  We cannot wait to work with you and your child this coming year.</a:t>
            </a:r>
            <a:endParaRPr/>
          </a:p>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We will always be here to listen, help and support!</a:t>
            </a:r>
            <a:endParaRPr sz="2800">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2017-09-04T22:08:22Z</dcterms:created>
  <dc:creator>poulner local account</dc:creator>
</cp:coreProperties>
</file>