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63" r:id="rId4"/>
    <p:sldId id="259" r:id="rId5"/>
    <p:sldId id="264" r:id="rId6"/>
    <p:sldId id="260" r:id="rId7"/>
    <p:sldId id="268" r:id="rId8"/>
    <p:sldId id="267" r:id="rId9"/>
    <p:sldId id="261" r:id="rId10"/>
    <p:sldId id="265" r:id="rId11"/>
    <p:sldId id="269" r:id="rId12"/>
    <p:sldId id="262" r:id="rId13"/>
    <p:sldId id="266" r:id="rId14"/>
    <p:sldId id="271" r:id="rId15"/>
    <p:sldId id="272" r:id="rId16"/>
    <p:sldId id="258"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1EFFF"/>
    <a:srgbClr val="A7E8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77" autoAdjust="0"/>
    <p:restoredTop sz="94660"/>
  </p:normalViewPr>
  <p:slideViewPr>
    <p:cSldViewPr snapToGrid="0">
      <p:cViewPr varScale="1">
        <p:scale>
          <a:sx n="109" d="100"/>
          <a:sy n="109" d="100"/>
        </p:scale>
        <p:origin x="69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102700-0059-4F78-B6A0-B12ABC0BF238}" type="doc">
      <dgm:prSet loTypeId="urn:microsoft.com/office/officeart/2005/8/layout/gear1" loCatId="cycle" qsTypeId="urn:microsoft.com/office/officeart/2005/8/quickstyle/3d2" qsCatId="3D" csTypeId="urn:microsoft.com/office/officeart/2005/8/colors/accent1_2" csCatId="accent1" phldr="1"/>
      <dgm:spPr/>
    </dgm:pt>
    <dgm:pt modelId="{2AB5E4AA-AF61-4F8D-AC29-3ABC6589EB32}">
      <dgm:prSet phldrT="[Text]" custT="1"/>
      <dgm:spPr/>
      <dgm:t>
        <a:bodyPr/>
        <a:lstStyle/>
        <a:p>
          <a:r>
            <a:rPr lang="en-US" sz="1800" dirty="0" smtClean="0">
              <a:latin typeface="Century Gothic" panose="020B0502020202020204" pitchFamily="34" charset="0"/>
            </a:rPr>
            <a:t>Pupil studies &amp; moderation</a:t>
          </a:r>
          <a:endParaRPr lang="en-US" sz="1800" dirty="0">
            <a:latin typeface="Century Gothic" panose="020B0502020202020204" pitchFamily="34" charset="0"/>
          </a:endParaRPr>
        </a:p>
      </dgm:t>
    </dgm:pt>
    <dgm:pt modelId="{1DCCE02E-DE5D-442E-80BB-5A49A2E605C9}" type="parTrans" cxnId="{ED81682F-F569-4FD7-8770-BDC08FCA22E0}">
      <dgm:prSet/>
      <dgm:spPr/>
      <dgm:t>
        <a:bodyPr/>
        <a:lstStyle/>
        <a:p>
          <a:endParaRPr lang="en-US"/>
        </a:p>
      </dgm:t>
    </dgm:pt>
    <dgm:pt modelId="{728B900B-F8BB-44DF-8E98-5B2DA2FF8AC7}" type="sibTrans" cxnId="{ED81682F-F569-4FD7-8770-BDC08FCA22E0}">
      <dgm:prSet/>
      <dgm:spPr/>
      <dgm:t>
        <a:bodyPr/>
        <a:lstStyle/>
        <a:p>
          <a:endParaRPr lang="en-US"/>
        </a:p>
      </dgm:t>
    </dgm:pt>
    <dgm:pt modelId="{CB0764AC-9F3D-49F4-A1C2-D7E4863236E7}">
      <dgm:prSet phldrT="[Text]" custT="1"/>
      <dgm:spPr/>
      <dgm:t>
        <a:bodyPr/>
        <a:lstStyle/>
        <a:p>
          <a:r>
            <a:rPr lang="en-US" sz="1800" dirty="0" smtClean="0">
              <a:latin typeface="Century Gothic" panose="020B0502020202020204" pitchFamily="34" charset="0"/>
            </a:rPr>
            <a:t>Conference &amp; observation</a:t>
          </a:r>
          <a:endParaRPr lang="en-US" sz="1800" dirty="0">
            <a:latin typeface="Century Gothic" panose="020B0502020202020204" pitchFamily="34" charset="0"/>
          </a:endParaRPr>
        </a:p>
      </dgm:t>
    </dgm:pt>
    <dgm:pt modelId="{771F884C-EC67-43DF-8110-1E2D0A61D910}" type="parTrans" cxnId="{8FF7B3B2-7A48-4E21-8997-4AA472B2F429}">
      <dgm:prSet/>
      <dgm:spPr/>
      <dgm:t>
        <a:bodyPr/>
        <a:lstStyle/>
        <a:p>
          <a:endParaRPr lang="en-US"/>
        </a:p>
      </dgm:t>
    </dgm:pt>
    <dgm:pt modelId="{FBD57B71-D5C0-4407-8C93-A91842B62415}" type="sibTrans" cxnId="{8FF7B3B2-7A48-4E21-8997-4AA472B2F429}">
      <dgm:prSet/>
      <dgm:spPr/>
      <dgm:t>
        <a:bodyPr/>
        <a:lstStyle/>
        <a:p>
          <a:endParaRPr lang="en-US"/>
        </a:p>
      </dgm:t>
    </dgm:pt>
    <dgm:pt modelId="{56921770-AC6C-48C7-8743-BDCFB74FB162}">
      <dgm:prSet phldrT="[Text]" custT="1"/>
      <dgm:spPr/>
      <dgm:t>
        <a:bodyPr/>
        <a:lstStyle/>
        <a:p>
          <a:r>
            <a:rPr lang="en-US" sz="1800" dirty="0" smtClean="0">
              <a:latin typeface="Century Gothic" panose="020B0502020202020204" pitchFamily="34" charset="0"/>
            </a:rPr>
            <a:t>Marking &amp; Feedback</a:t>
          </a:r>
          <a:endParaRPr lang="en-US" sz="1800" dirty="0">
            <a:latin typeface="Century Gothic" panose="020B0502020202020204" pitchFamily="34" charset="0"/>
          </a:endParaRPr>
        </a:p>
      </dgm:t>
    </dgm:pt>
    <dgm:pt modelId="{EEE1EDED-550D-4D55-BCD7-074A399DE9D9}" type="parTrans" cxnId="{52B58C22-3C83-49AE-BE85-E4D7B035D58F}">
      <dgm:prSet/>
      <dgm:spPr/>
      <dgm:t>
        <a:bodyPr/>
        <a:lstStyle/>
        <a:p>
          <a:endParaRPr lang="en-US"/>
        </a:p>
      </dgm:t>
    </dgm:pt>
    <dgm:pt modelId="{79741CE2-C609-400E-A1DC-728D442D0E13}" type="sibTrans" cxnId="{52B58C22-3C83-49AE-BE85-E4D7B035D58F}">
      <dgm:prSet/>
      <dgm:spPr/>
      <dgm:t>
        <a:bodyPr/>
        <a:lstStyle/>
        <a:p>
          <a:endParaRPr lang="en-US"/>
        </a:p>
      </dgm:t>
    </dgm:pt>
    <dgm:pt modelId="{EFDA52D2-BF66-4E10-8DF7-1C2D75BA057F}" type="pres">
      <dgm:prSet presAssocID="{E3102700-0059-4F78-B6A0-B12ABC0BF238}" presName="composite" presStyleCnt="0">
        <dgm:presLayoutVars>
          <dgm:chMax val="3"/>
          <dgm:animLvl val="lvl"/>
          <dgm:resizeHandles val="exact"/>
        </dgm:presLayoutVars>
      </dgm:prSet>
      <dgm:spPr/>
    </dgm:pt>
    <dgm:pt modelId="{62B8B739-20B7-4E93-AC21-5673D7970613}" type="pres">
      <dgm:prSet presAssocID="{2AB5E4AA-AF61-4F8D-AC29-3ABC6589EB32}" presName="gear1" presStyleLbl="node1" presStyleIdx="0" presStyleCnt="3" custLinFactNeighborX="7056" custLinFactNeighborY="-4456">
        <dgm:presLayoutVars>
          <dgm:chMax val="1"/>
          <dgm:bulletEnabled val="1"/>
        </dgm:presLayoutVars>
      </dgm:prSet>
      <dgm:spPr/>
      <dgm:t>
        <a:bodyPr/>
        <a:lstStyle/>
        <a:p>
          <a:endParaRPr lang="en-US"/>
        </a:p>
      </dgm:t>
    </dgm:pt>
    <dgm:pt modelId="{8F00D824-B9E5-417F-81E9-4EA123130C86}" type="pres">
      <dgm:prSet presAssocID="{2AB5E4AA-AF61-4F8D-AC29-3ABC6589EB32}" presName="gear1srcNode" presStyleLbl="node1" presStyleIdx="0" presStyleCnt="3"/>
      <dgm:spPr/>
      <dgm:t>
        <a:bodyPr/>
        <a:lstStyle/>
        <a:p>
          <a:endParaRPr lang="en-US"/>
        </a:p>
      </dgm:t>
    </dgm:pt>
    <dgm:pt modelId="{3EFF3D0A-7EC3-431A-A957-0D0786F914B1}" type="pres">
      <dgm:prSet presAssocID="{2AB5E4AA-AF61-4F8D-AC29-3ABC6589EB32}" presName="gear1dstNode" presStyleLbl="node1" presStyleIdx="0" presStyleCnt="3"/>
      <dgm:spPr/>
      <dgm:t>
        <a:bodyPr/>
        <a:lstStyle/>
        <a:p>
          <a:endParaRPr lang="en-US"/>
        </a:p>
      </dgm:t>
    </dgm:pt>
    <dgm:pt modelId="{13DAE95E-6B7B-477D-BDE4-1DEC6DD758BD}" type="pres">
      <dgm:prSet presAssocID="{CB0764AC-9F3D-49F4-A1C2-D7E4863236E7}" presName="gear2" presStyleLbl="node1" presStyleIdx="1" presStyleCnt="3" custScaleX="163006" custScaleY="142008" custLinFactNeighborX="-20116" custLinFactNeighborY="36234">
        <dgm:presLayoutVars>
          <dgm:chMax val="1"/>
          <dgm:bulletEnabled val="1"/>
        </dgm:presLayoutVars>
      </dgm:prSet>
      <dgm:spPr/>
      <dgm:t>
        <a:bodyPr/>
        <a:lstStyle/>
        <a:p>
          <a:endParaRPr lang="en-US"/>
        </a:p>
      </dgm:t>
    </dgm:pt>
    <dgm:pt modelId="{0FEE3327-3C41-4C56-AE89-C2C7530C6D27}" type="pres">
      <dgm:prSet presAssocID="{CB0764AC-9F3D-49F4-A1C2-D7E4863236E7}" presName="gear2srcNode" presStyleLbl="node1" presStyleIdx="1" presStyleCnt="3"/>
      <dgm:spPr/>
      <dgm:t>
        <a:bodyPr/>
        <a:lstStyle/>
        <a:p>
          <a:endParaRPr lang="en-US"/>
        </a:p>
      </dgm:t>
    </dgm:pt>
    <dgm:pt modelId="{F92EBB32-4318-40BD-9040-59AC53390DDA}" type="pres">
      <dgm:prSet presAssocID="{CB0764AC-9F3D-49F4-A1C2-D7E4863236E7}" presName="gear2dstNode" presStyleLbl="node1" presStyleIdx="1" presStyleCnt="3"/>
      <dgm:spPr/>
      <dgm:t>
        <a:bodyPr/>
        <a:lstStyle/>
        <a:p>
          <a:endParaRPr lang="en-US"/>
        </a:p>
      </dgm:t>
    </dgm:pt>
    <dgm:pt modelId="{AB397E22-C1D4-476C-9640-7824B8C0190C}" type="pres">
      <dgm:prSet presAssocID="{56921770-AC6C-48C7-8743-BDCFB74FB162}" presName="gear3" presStyleLbl="node1" presStyleIdx="2" presStyleCnt="3" custScaleX="140920" custScaleY="122520" custLinFactNeighborX="20634" custLinFactNeighborY="-3455"/>
      <dgm:spPr/>
      <dgm:t>
        <a:bodyPr/>
        <a:lstStyle/>
        <a:p>
          <a:endParaRPr lang="en-US"/>
        </a:p>
      </dgm:t>
    </dgm:pt>
    <dgm:pt modelId="{4F16C793-C45E-4E3B-982D-059AB5F6F28A}" type="pres">
      <dgm:prSet presAssocID="{56921770-AC6C-48C7-8743-BDCFB74FB162}" presName="gear3tx" presStyleLbl="node1" presStyleIdx="2" presStyleCnt="3">
        <dgm:presLayoutVars>
          <dgm:chMax val="1"/>
          <dgm:bulletEnabled val="1"/>
        </dgm:presLayoutVars>
      </dgm:prSet>
      <dgm:spPr/>
      <dgm:t>
        <a:bodyPr/>
        <a:lstStyle/>
        <a:p>
          <a:endParaRPr lang="en-US"/>
        </a:p>
      </dgm:t>
    </dgm:pt>
    <dgm:pt modelId="{2479EF02-4B07-40EF-9259-990780D0FCF3}" type="pres">
      <dgm:prSet presAssocID="{56921770-AC6C-48C7-8743-BDCFB74FB162}" presName="gear3srcNode" presStyleLbl="node1" presStyleIdx="2" presStyleCnt="3"/>
      <dgm:spPr/>
      <dgm:t>
        <a:bodyPr/>
        <a:lstStyle/>
        <a:p>
          <a:endParaRPr lang="en-US"/>
        </a:p>
      </dgm:t>
    </dgm:pt>
    <dgm:pt modelId="{78CEE651-8A98-4167-A006-4DD0A5B946BC}" type="pres">
      <dgm:prSet presAssocID="{56921770-AC6C-48C7-8743-BDCFB74FB162}" presName="gear3dstNode" presStyleLbl="node1" presStyleIdx="2" presStyleCnt="3"/>
      <dgm:spPr/>
      <dgm:t>
        <a:bodyPr/>
        <a:lstStyle/>
        <a:p>
          <a:endParaRPr lang="en-US"/>
        </a:p>
      </dgm:t>
    </dgm:pt>
    <dgm:pt modelId="{828F2BA1-053F-4692-B3E2-55C7FDA26F7D}" type="pres">
      <dgm:prSet presAssocID="{728B900B-F8BB-44DF-8E98-5B2DA2FF8AC7}" presName="connector1" presStyleLbl="sibTrans2D1" presStyleIdx="0" presStyleCnt="3" custLinFactNeighborX="9311" custLinFactNeighborY="-5231"/>
      <dgm:spPr/>
      <dgm:t>
        <a:bodyPr/>
        <a:lstStyle/>
        <a:p>
          <a:endParaRPr lang="en-US"/>
        </a:p>
      </dgm:t>
    </dgm:pt>
    <dgm:pt modelId="{4F07DEA5-44FC-4BC4-9114-8A943AFDE980}" type="pres">
      <dgm:prSet presAssocID="{FBD57B71-D5C0-4407-8C93-A91842B62415}" presName="connector2" presStyleLbl="sibTrans2D1" presStyleIdx="1" presStyleCnt="3" custLinFactNeighborX="-38372" custLinFactNeighborY="29297"/>
      <dgm:spPr/>
      <dgm:t>
        <a:bodyPr/>
        <a:lstStyle/>
        <a:p>
          <a:endParaRPr lang="en-US"/>
        </a:p>
      </dgm:t>
    </dgm:pt>
    <dgm:pt modelId="{16727CA1-87DA-4DD5-B271-3FDF496FB7F9}" type="pres">
      <dgm:prSet presAssocID="{79741CE2-C609-400E-A1DC-728D442D0E13}" presName="connector3" presStyleLbl="sibTrans2D1" presStyleIdx="2" presStyleCnt="3" custLinFactNeighborX="8866" custLinFactNeighborY="-7169"/>
      <dgm:spPr/>
      <dgm:t>
        <a:bodyPr/>
        <a:lstStyle/>
        <a:p>
          <a:endParaRPr lang="en-US"/>
        </a:p>
      </dgm:t>
    </dgm:pt>
  </dgm:ptLst>
  <dgm:cxnLst>
    <dgm:cxn modelId="{CB6EA233-5047-46F3-92B5-813C0A69CB3C}" type="presOf" srcId="{2AB5E4AA-AF61-4F8D-AC29-3ABC6589EB32}" destId="{62B8B739-20B7-4E93-AC21-5673D7970613}" srcOrd="0" destOrd="0" presId="urn:microsoft.com/office/officeart/2005/8/layout/gear1"/>
    <dgm:cxn modelId="{ED81682F-F569-4FD7-8770-BDC08FCA22E0}" srcId="{E3102700-0059-4F78-B6A0-B12ABC0BF238}" destId="{2AB5E4AA-AF61-4F8D-AC29-3ABC6589EB32}" srcOrd="0" destOrd="0" parTransId="{1DCCE02E-DE5D-442E-80BB-5A49A2E605C9}" sibTransId="{728B900B-F8BB-44DF-8E98-5B2DA2FF8AC7}"/>
    <dgm:cxn modelId="{8FF7B3B2-7A48-4E21-8997-4AA472B2F429}" srcId="{E3102700-0059-4F78-B6A0-B12ABC0BF238}" destId="{CB0764AC-9F3D-49F4-A1C2-D7E4863236E7}" srcOrd="1" destOrd="0" parTransId="{771F884C-EC67-43DF-8110-1E2D0A61D910}" sibTransId="{FBD57B71-D5C0-4407-8C93-A91842B62415}"/>
    <dgm:cxn modelId="{B439767D-FF75-4F99-8CDB-514B60D9676E}" type="presOf" srcId="{2AB5E4AA-AF61-4F8D-AC29-3ABC6589EB32}" destId="{3EFF3D0A-7EC3-431A-A957-0D0786F914B1}" srcOrd="2" destOrd="0" presId="urn:microsoft.com/office/officeart/2005/8/layout/gear1"/>
    <dgm:cxn modelId="{9C44ECD5-6AAD-46C8-A450-C5DBAA2168B1}" type="presOf" srcId="{728B900B-F8BB-44DF-8E98-5B2DA2FF8AC7}" destId="{828F2BA1-053F-4692-B3E2-55C7FDA26F7D}" srcOrd="0" destOrd="0" presId="urn:microsoft.com/office/officeart/2005/8/layout/gear1"/>
    <dgm:cxn modelId="{8EC25F85-7974-47B9-A454-A0002425FB7F}" type="presOf" srcId="{56921770-AC6C-48C7-8743-BDCFB74FB162}" destId="{AB397E22-C1D4-476C-9640-7824B8C0190C}" srcOrd="0" destOrd="0" presId="urn:microsoft.com/office/officeart/2005/8/layout/gear1"/>
    <dgm:cxn modelId="{CDEFA858-D0BA-4075-BAFC-6BFFC5381C1F}" type="presOf" srcId="{CB0764AC-9F3D-49F4-A1C2-D7E4863236E7}" destId="{F92EBB32-4318-40BD-9040-59AC53390DDA}" srcOrd="2" destOrd="0" presId="urn:microsoft.com/office/officeart/2005/8/layout/gear1"/>
    <dgm:cxn modelId="{2A82B2BA-30A3-4B8D-8B18-6BC31FDFF955}" type="presOf" srcId="{79741CE2-C609-400E-A1DC-728D442D0E13}" destId="{16727CA1-87DA-4DD5-B271-3FDF496FB7F9}" srcOrd="0" destOrd="0" presId="urn:microsoft.com/office/officeart/2005/8/layout/gear1"/>
    <dgm:cxn modelId="{748C6295-9ED9-40CD-9EDA-381A7A0EDFE3}" type="presOf" srcId="{2AB5E4AA-AF61-4F8D-AC29-3ABC6589EB32}" destId="{8F00D824-B9E5-417F-81E9-4EA123130C86}" srcOrd="1" destOrd="0" presId="urn:microsoft.com/office/officeart/2005/8/layout/gear1"/>
    <dgm:cxn modelId="{0849E117-9CD4-4D87-A7FF-DBD775864B79}" type="presOf" srcId="{56921770-AC6C-48C7-8743-BDCFB74FB162}" destId="{4F16C793-C45E-4E3B-982D-059AB5F6F28A}" srcOrd="1" destOrd="0" presId="urn:microsoft.com/office/officeart/2005/8/layout/gear1"/>
    <dgm:cxn modelId="{C3E40A27-0A3E-4284-8576-C9FA1ACE0945}" type="presOf" srcId="{E3102700-0059-4F78-B6A0-B12ABC0BF238}" destId="{EFDA52D2-BF66-4E10-8DF7-1C2D75BA057F}" srcOrd="0" destOrd="0" presId="urn:microsoft.com/office/officeart/2005/8/layout/gear1"/>
    <dgm:cxn modelId="{0E83DEB8-E17D-4E2E-9AAF-2F40C5E1A754}" type="presOf" srcId="{56921770-AC6C-48C7-8743-BDCFB74FB162}" destId="{2479EF02-4B07-40EF-9259-990780D0FCF3}" srcOrd="2" destOrd="0" presId="urn:microsoft.com/office/officeart/2005/8/layout/gear1"/>
    <dgm:cxn modelId="{87A5871A-444A-4ADA-94C2-CB7A21BC9EF1}" type="presOf" srcId="{FBD57B71-D5C0-4407-8C93-A91842B62415}" destId="{4F07DEA5-44FC-4BC4-9114-8A943AFDE980}" srcOrd="0" destOrd="0" presId="urn:microsoft.com/office/officeart/2005/8/layout/gear1"/>
    <dgm:cxn modelId="{1681A591-BC96-471D-B5B2-AF19A7642892}" type="presOf" srcId="{CB0764AC-9F3D-49F4-A1C2-D7E4863236E7}" destId="{0FEE3327-3C41-4C56-AE89-C2C7530C6D27}" srcOrd="1" destOrd="0" presId="urn:microsoft.com/office/officeart/2005/8/layout/gear1"/>
    <dgm:cxn modelId="{9F029D3D-2DBD-4B8C-82C2-CE6CFDD59DD4}" type="presOf" srcId="{56921770-AC6C-48C7-8743-BDCFB74FB162}" destId="{78CEE651-8A98-4167-A006-4DD0A5B946BC}" srcOrd="3" destOrd="0" presId="urn:microsoft.com/office/officeart/2005/8/layout/gear1"/>
    <dgm:cxn modelId="{236EADDA-30B3-4689-A9E5-064D081557CF}" type="presOf" srcId="{CB0764AC-9F3D-49F4-A1C2-D7E4863236E7}" destId="{13DAE95E-6B7B-477D-BDE4-1DEC6DD758BD}" srcOrd="0" destOrd="0" presId="urn:microsoft.com/office/officeart/2005/8/layout/gear1"/>
    <dgm:cxn modelId="{52B58C22-3C83-49AE-BE85-E4D7B035D58F}" srcId="{E3102700-0059-4F78-B6A0-B12ABC0BF238}" destId="{56921770-AC6C-48C7-8743-BDCFB74FB162}" srcOrd="2" destOrd="0" parTransId="{EEE1EDED-550D-4D55-BCD7-074A399DE9D9}" sibTransId="{79741CE2-C609-400E-A1DC-728D442D0E13}"/>
    <dgm:cxn modelId="{D882326F-868B-461C-81D6-D69DBA2BC3E0}" type="presParOf" srcId="{EFDA52D2-BF66-4E10-8DF7-1C2D75BA057F}" destId="{62B8B739-20B7-4E93-AC21-5673D7970613}" srcOrd="0" destOrd="0" presId="urn:microsoft.com/office/officeart/2005/8/layout/gear1"/>
    <dgm:cxn modelId="{83B69F5E-8E46-4703-9C9B-CFF5EACDEC1F}" type="presParOf" srcId="{EFDA52D2-BF66-4E10-8DF7-1C2D75BA057F}" destId="{8F00D824-B9E5-417F-81E9-4EA123130C86}" srcOrd="1" destOrd="0" presId="urn:microsoft.com/office/officeart/2005/8/layout/gear1"/>
    <dgm:cxn modelId="{D5344301-8F14-4059-9801-16D2989EA9AC}" type="presParOf" srcId="{EFDA52D2-BF66-4E10-8DF7-1C2D75BA057F}" destId="{3EFF3D0A-7EC3-431A-A957-0D0786F914B1}" srcOrd="2" destOrd="0" presId="urn:microsoft.com/office/officeart/2005/8/layout/gear1"/>
    <dgm:cxn modelId="{2B59BC14-F4F5-4359-B403-BFE08FFBA76E}" type="presParOf" srcId="{EFDA52D2-BF66-4E10-8DF7-1C2D75BA057F}" destId="{13DAE95E-6B7B-477D-BDE4-1DEC6DD758BD}" srcOrd="3" destOrd="0" presId="urn:microsoft.com/office/officeart/2005/8/layout/gear1"/>
    <dgm:cxn modelId="{24E4D6EE-BC60-4C09-B839-6DB2492C67B2}" type="presParOf" srcId="{EFDA52D2-BF66-4E10-8DF7-1C2D75BA057F}" destId="{0FEE3327-3C41-4C56-AE89-C2C7530C6D27}" srcOrd="4" destOrd="0" presId="urn:microsoft.com/office/officeart/2005/8/layout/gear1"/>
    <dgm:cxn modelId="{8CBE32E6-2D13-499B-9194-600A234EAEA6}" type="presParOf" srcId="{EFDA52D2-BF66-4E10-8DF7-1C2D75BA057F}" destId="{F92EBB32-4318-40BD-9040-59AC53390DDA}" srcOrd="5" destOrd="0" presId="urn:microsoft.com/office/officeart/2005/8/layout/gear1"/>
    <dgm:cxn modelId="{7BB483D6-3372-4E17-8878-3C9DF2917156}" type="presParOf" srcId="{EFDA52D2-BF66-4E10-8DF7-1C2D75BA057F}" destId="{AB397E22-C1D4-476C-9640-7824B8C0190C}" srcOrd="6" destOrd="0" presId="urn:microsoft.com/office/officeart/2005/8/layout/gear1"/>
    <dgm:cxn modelId="{AE53DCC1-5513-4767-B9BF-06CDF75B765D}" type="presParOf" srcId="{EFDA52D2-BF66-4E10-8DF7-1C2D75BA057F}" destId="{4F16C793-C45E-4E3B-982D-059AB5F6F28A}" srcOrd="7" destOrd="0" presId="urn:microsoft.com/office/officeart/2005/8/layout/gear1"/>
    <dgm:cxn modelId="{8B6165B3-5366-44B1-866C-82BB9772F9C6}" type="presParOf" srcId="{EFDA52D2-BF66-4E10-8DF7-1C2D75BA057F}" destId="{2479EF02-4B07-40EF-9259-990780D0FCF3}" srcOrd="8" destOrd="0" presId="urn:microsoft.com/office/officeart/2005/8/layout/gear1"/>
    <dgm:cxn modelId="{DAF102A9-D7B0-44B7-82D1-7EA963A905EF}" type="presParOf" srcId="{EFDA52D2-BF66-4E10-8DF7-1C2D75BA057F}" destId="{78CEE651-8A98-4167-A006-4DD0A5B946BC}" srcOrd="9" destOrd="0" presId="urn:microsoft.com/office/officeart/2005/8/layout/gear1"/>
    <dgm:cxn modelId="{CC1B51C9-D92F-4694-8E3D-A4D41B2814D3}" type="presParOf" srcId="{EFDA52D2-BF66-4E10-8DF7-1C2D75BA057F}" destId="{828F2BA1-053F-4692-B3E2-55C7FDA26F7D}" srcOrd="10" destOrd="0" presId="urn:microsoft.com/office/officeart/2005/8/layout/gear1"/>
    <dgm:cxn modelId="{0B9C8F66-E213-4758-997F-635B33AEB2B0}" type="presParOf" srcId="{EFDA52D2-BF66-4E10-8DF7-1C2D75BA057F}" destId="{4F07DEA5-44FC-4BC4-9114-8A943AFDE980}" srcOrd="11" destOrd="0" presId="urn:microsoft.com/office/officeart/2005/8/layout/gear1"/>
    <dgm:cxn modelId="{3BE4A0D7-4ACC-4A5D-96D4-40FDD435092F}" type="presParOf" srcId="{EFDA52D2-BF66-4E10-8DF7-1C2D75BA057F}" destId="{16727CA1-87DA-4DD5-B271-3FDF496FB7F9}"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B8B739-20B7-4E93-AC21-5673D7970613}">
      <dsp:nvSpPr>
        <dsp:cNvPr id="0" name=""/>
        <dsp:cNvSpPr/>
      </dsp:nvSpPr>
      <dsp:spPr>
        <a:xfrm>
          <a:off x="3150696" y="1889997"/>
          <a:ext cx="2297153" cy="2297153"/>
        </a:xfrm>
        <a:prstGeom prst="gear9">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Century Gothic" panose="020B0502020202020204" pitchFamily="34" charset="0"/>
            </a:rPr>
            <a:t>Pupil studies &amp; moderation</a:t>
          </a:r>
          <a:endParaRPr lang="en-US" sz="1800" kern="1200" dirty="0">
            <a:latin typeface="Century Gothic" panose="020B0502020202020204" pitchFamily="34" charset="0"/>
          </a:endParaRPr>
        </a:p>
      </dsp:txBody>
      <dsp:txXfrm>
        <a:off x="3612526" y="2428094"/>
        <a:ext cx="1373493" cy="1180784"/>
      </dsp:txXfrm>
    </dsp:sp>
    <dsp:sp modelId="{13DAE95E-6B7B-477D-BDE4-1DEC6DD758BD}">
      <dsp:nvSpPr>
        <dsp:cNvPr id="0" name=""/>
        <dsp:cNvSpPr/>
      </dsp:nvSpPr>
      <dsp:spPr>
        <a:xfrm>
          <a:off x="789707" y="1703836"/>
          <a:ext cx="2723271" cy="2372466"/>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Century Gothic" panose="020B0502020202020204" pitchFamily="34" charset="0"/>
            </a:rPr>
            <a:t>Conference &amp; observation</a:t>
          </a:r>
          <a:endParaRPr lang="en-US" sz="1800" kern="1200" dirty="0">
            <a:latin typeface="Century Gothic" panose="020B0502020202020204" pitchFamily="34" charset="0"/>
          </a:endParaRPr>
        </a:p>
      </dsp:txBody>
      <dsp:txXfrm>
        <a:off x="1437976" y="2304721"/>
        <a:ext cx="1426733" cy="1170696"/>
      </dsp:txXfrm>
    </dsp:sp>
    <dsp:sp modelId="{AB397E22-C1D4-476C-9640-7824B8C0190C}">
      <dsp:nvSpPr>
        <dsp:cNvPr id="0" name=""/>
        <dsp:cNvSpPr/>
      </dsp:nvSpPr>
      <dsp:spPr>
        <a:xfrm rot="20700000">
          <a:off x="2611458" y="167618"/>
          <a:ext cx="2416967" cy="1895290"/>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Century Gothic" panose="020B0502020202020204" pitchFamily="34" charset="0"/>
            </a:rPr>
            <a:t>Marking &amp; Feedback</a:t>
          </a:r>
          <a:endParaRPr lang="en-US" sz="1800" kern="1200" dirty="0">
            <a:latin typeface="Century Gothic" panose="020B0502020202020204" pitchFamily="34" charset="0"/>
          </a:endParaRPr>
        </a:p>
      </dsp:txBody>
      <dsp:txXfrm rot="-20700000">
        <a:off x="3172511" y="552369"/>
        <a:ext cx="1294859" cy="1125789"/>
      </dsp:txXfrm>
    </dsp:sp>
    <dsp:sp modelId="{828F2BA1-053F-4692-B3E2-55C7FDA26F7D}">
      <dsp:nvSpPr>
        <dsp:cNvPr id="0" name=""/>
        <dsp:cNvSpPr/>
      </dsp:nvSpPr>
      <dsp:spPr>
        <a:xfrm>
          <a:off x="3085557" y="1492022"/>
          <a:ext cx="2940356" cy="2940356"/>
        </a:xfrm>
        <a:prstGeom prst="circularArrow">
          <a:avLst>
            <a:gd name="adj1" fmla="val 4688"/>
            <a:gd name="adj2" fmla="val 299029"/>
            <a:gd name="adj3" fmla="val 2515827"/>
            <a:gd name="adj4" fmla="val 15862006"/>
            <a:gd name="adj5" fmla="val 5469"/>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4F07DEA5-44FC-4BC4-9114-8A943AFDE980}">
      <dsp:nvSpPr>
        <dsp:cNvPr id="0" name=""/>
        <dsp:cNvSpPr/>
      </dsp:nvSpPr>
      <dsp:spPr>
        <a:xfrm>
          <a:off x="536452" y="1705705"/>
          <a:ext cx="2136352" cy="2136352"/>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6727CA1-87DA-4DD5-B271-3FDF496FB7F9}">
      <dsp:nvSpPr>
        <dsp:cNvPr id="0" name=""/>
        <dsp:cNvSpPr/>
      </dsp:nvSpPr>
      <dsp:spPr>
        <a:xfrm>
          <a:off x="2413410" y="-226787"/>
          <a:ext cx="2303418" cy="2303418"/>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54BECBF-80B8-40DE-B465-8C184AD47240}" type="datetimeFigureOut">
              <a:rPr lang="en-GB" smtClean="0"/>
              <a:t>10/03/2022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84FBE1E-C08D-445E-A452-BF5DCE86F7B3}" type="slidenum">
              <a:rPr lang="en-GB" smtClean="0"/>
              <a:t>‹#›</a:t>
            </a:fld>
            <a:endParaRPr lang="en-GB"/>
          </a:p>
        </p:txBody>
      </p:sp>
    </p:spTree>
    <p:extLst>
      <p:ext uri="{BB962C8B-B14F-4D97-AF65-F5344CB8AC3E}">
        <p14:creationId xmlns:p14="http://schemas.microsoft.com/office/powerpoint/2010/main" val="1931307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84FBE1E-C08D-445E-A452-BF5DCE86F7B3}" type="slidenum">
              <a:rPr lang="en-GB" smtClean="0"/>
              <a:t>1</a:t>
            </a:fld>
            <a:endParaRPr lang="en-GB"/>
          </a:p>
        </p:txBody>
      </p:sp>
    </p:spTree>
    <p:extLst>
      <p:ext uri="{BB962C8B-B14F-4D97-AF65-F5344CB8AC3E}">
        <p14:creationId xmlns:p14="http://schemas.microsoft.com/office/powerpoint/2010/main" val="4180451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84FBE1E-C08D-445E-A452-BF5DCE86F7B3}" type="slidenum">
              <a:rPr lang="en-GB" smtClean="0"/>
              <a:t>2</a:t>
            </a:fld>
            <a:endParaRPr lang="en-GB"/>
          </a:p>
        </p:txBody>
      </p:sp>
    </p:spTree>
    <p:extLst>
      <p:ext uri="{BB962C8B-B14F-4D97-AF65-F5344CB8AC3E}">
        <p14:creationId xmlns:p14="http://schemas.microsoft.com/office/powerpoint/2010/main" val="3098935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Government strategy for schools is to divide funds into 3 sections.</a:t>
            </a:r>
            <a:r>
              <a:rPr lang="en-GB" baseline="0" dirty="0" smtClean="0"/>
              <a:t> Majority of funding should be to improve teaching and learning in the classroom, then to provide support to improve children’s progress and attainment/outcomes, then any other areas that may need to support.</a:t>
            </a:r>
            <a:endParaRPr lang="en-GB" dirty="0"/>
          </a:p>
        </p:txBody>
      </p:sp>
      <p:sp>
        <p:nvSpPr>
          <p:cNvPr id="4" name="Slide Number Placeholder 3"/>
          <p:cNvSpPr>
            <a:spLocks noGrp="1"/>
          </p:cNvSpPr>
          <p:nvPr>
            <p:ph type="sldNum" sz="quarter" idx="10"/>
          </p:nvPr>
        </p:nvSpPr>
        <p:spPr/>
        <p:txBody>
          <a:bodyPr/>
          <a:lstStyle/>
          <a:p>
            <a:fld id="{EA29C3D7-E165-4994-9FDF-30083EA69CA6}" type="slidenum">
              <a:rPr lang="en-GB" smtClean="0"/>
              <a:t>3</a:t>
            </a:fld>
            <a:endParaRPr lang="en-GB"/>
          </a:p>
        </p:txBody>
      </p:sp>
    </p:spTree>
    <p:extLst>
      <p:ext uri="{BB962C8B-B14F-4D97-AF65-F5344CB8AC3E}">
        <p14:creationId xmlns:p14="http://schemas.microsoft.com/office/powerpoint/2010/main" val="4000009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Government</a:t>
            </a:r>
            <a:r>
              <a:rPr lang="en-GB" baseline="0" dirty="0" smtClean="0"/>
              <a:t> advice is to make this the main area of spending. Excellent teaching will improve pupil outcomes.</a:t>
            </a:r>
            <a:endParaRPr lang="en-GB" dirty="0"/>
          </a:p>
        </p:txBody>
      </p:sp>
      <p:sp>
        <p:nvSpPr>
          <p:cNvPr id="4" name="Slide Number Placeholder 3"/>
          <p:cNvSpPr>
            <a:spLocks noGrp="1"/>
          </p:cNvSpPr>
          <p:nvPr>
            <p:ph type="sldNum" sz="quarter" idx="10"/>
          </p:nvPr>
        </p:nvSpPr>
        <p:spPr/>
        <p:txBody>
          <a:bodyPr/>
          <a:lstStyle/>
          <a:p>
            <a:fld id="{EA29C3D7-E165-4994-9FDF-30083EA69CA6}" type="slidenum">
              <a:rPr lang="en-GB" smtClean="0"/>
              <a:t>4</a:t>
            </a:fld>
            <a:endParaRPr lang="en-GB"/>
          </a:p>
        </p:txBody>
      </p:sp>
    </p:spTree>
    <p:extLst>
      <p:ext uri="{BB962C8B-B14F-4D97-AF65-F5344CB8AC3E}">
        <p14:creationId xmlns:p14="http://schemas.microsoft.com/office/powerpoint/2010/main" val="3499585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we do at PJS…</a:t>
            </a:r>
            <a:endParaRPr lang="en-GB" dirty="0"/>
          </a:p>
        </p:txBody>
      </p:sp>
      <p:sp>
        <p:nvSpPr>
          <p:cNvPr id="4" name="Slide Number Placeholder 3"/>
          <p:cNvSpPr>
            <a:spLocks noGrp="1"/>
          </p:cNvSpPr>
          <p:nvPr>
            <p:ph type="sldNum" sz="quarter" idx="10"/>
          </p:nvPr>
        </p:nvSpPr>
        <p:spPr/>
        <p:txBody>
          <a:bodyPr/>
          <a:lstStyle/>
          <a:p>
            <a:fld id="{A84FBE1E-C08D-445E-A452-BF5DCE86F7B3}" type="slidenum">
              <a:rPr lang="en-GB" smtClean="0"/>
              <a:t>5</a:t>
            </a:fld>
            <a:endParaRPr lang="en-GB"/>
          </a:p>
        </p:txBody>
      </p:sp>
    </p:spTree>
    <p:extLst>
      <p:ext uri="{BB962C8B-B14F-4D97-AF65-F5344CB8AC3E}">
        <p14:creationId xmlns:p14="http://schemas.microsoft.com/office/powerpoint/2010/main" val="19862896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passport focuses teachers and children on how they learn best and areas where more support is needed.</a:t>
            </a:r>
            <a:endParaRPr lang="en-GB" dirty="0"/>
          </a:p>
        </p:txBody>
      </p:sp>
      <p:sp>
        <p:nvSpPr>
          <p:cNvPr id="4" name="Slide Number Placeholder 3"/>
          <p:cNvSpPr>
            <a:spLocks noGrp="1"/>
          </p:cNvSpPr>
          <p:nvPr>
            <p:ph type="sldNum" sz="quarter" idx="10"/>
          </p:nvPr>
        </p:nvSpPr>
        <p:spPr/>
        <p:txBody>
          <a:bodyPr/>
          <a:lstStyle/>
          <a:p>
            <a:fld id="{A84FBE1E-C08D-445E-A452-BF5DCE86F7B3}" type="slidenum">
              <a:rPr lang="en-GB" smtClean="0"/>
              <a:t>6</a:t>
            </a:fld>
            <a:endParaRPr lang="en-GB"/>
          </a:p>
        </p:txBody>
      </p:sp>
    </p:spTree>
    <p:extLst>
      <p:ext uri="{BB962C8B-B14F-4D97-AF65-F5344CB8AC3E}">
        <p14:creationId xmlns:p14="http://schemas.microsoft.com/office/powerpoint/2010/main" val="14867474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trackers have small steps that are achievable in 3 weeks so that it builds</a:t>
            </a:r>
            <a:r>
              <a:rPr lang="en-GB" baseline="0" dirty="0" smtClean="0"/>
              <a:t> success for the child. Consider next steps for the child to ensure progress.</a:t>
            </a:r>
            <a:endParaRPr lang="en-GB" dirty="0"/>
          </a:p>
        </p:txBody>
      </p:sp>
      <p:sp>
        <p:nvSpPr>
          <p:cNvPr id="4" name="Slide Number Placeholder 3"/>
          <p:cNvSpPr>
            <a:spLocks noGrp="1"/>
          </p:cNvSpPr>
          <p:nvPr>
            <p:ph type="sldNum" sz="quarter" idx="10"/>
          </p:nvPr>
        </p:nvSpPr>
        <p:spPr/>
        <p:txBody>
          <a:bodyPr/>
          <a:lstStyle/>
          <a:p>
            <a:fld id="{A84FBE1E-C08D-445E-A452-BF5DCE86F7B3}" type="slidenum">
              <a:rPr lang="en-GB" smtClean="0"/>
              <a:t>7</a:t>
            </a:fld>
            <a:endParaRPr lang="en-GB"/>
          </a:p>
        </p:txBody>
      </p:sp>
    </p:spTree>
    <p:extLst>
      <p:ext uri="{BB962C8B-B14F-4D97-AF65-F5344CB8AC3E}">
        <p14:creationId xmlns:p14="http://schemas.microsoft.com/office/powerpoint/2010/main" val="2726492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Conferences allow for pupil voice.</a:t>
            </a:r>
            <a:endParaRPr lang="en-GB" dirty="0"/>
          </a:p>
        </p:txBody>
      </p:sp>
      <p:sp>
        <p:nvSpPr>
          <p:cNvPr id="4" name="Slide Number Placeholder 3"/>
          <p:cNvSpPr>
            <a:spLocks noGrp="1"/>
          </p:cNvSpPr>
          <p:nvPr>
            <p:ph type="sldNum" sz="quarter" idx="10"/>
          </p:nvPr>
        </p:nvSpPr>
        <p:spPr/>
        <p:txBody>
          <a:bodyPr/>
          <a:lstStyle/>
          <a:p>
            <a:fld id="{A84FBE1E-C08D-445E-A452-BF5DCE86F7B3}" type="slidenum">
              <a:rPr lang="en-GB" smtClean="0"/>
              <a:t>8</a:t>
            </a:fld>
            <a:endParaRPr lang="en-GB"/>
          </a:p>
        </p:txBody>
      </p:sp>
    </p:spTree>
    <p:extLst>
      <p:ext uri="{BB962C8B-B14F-4D97-AF65-F5344CB8AC3E}">
        <p14:creationId xmlns:p14="http://schemas.microsoft.com/office/powerpoint/2010/main" val="4173504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Provides support to improve academic progress and outcomes.</a:t>
            </a:r>
            <a:endParaRPr lang="en-GB" dirty="0"/>
          </a:p>
        </p:txBody>
      </p:sp>
      <p:sp>
        <p:nvSpPr>
          <p:cNvPr id="4" name="Slide Number Placeholder 3"/>
          <p:cNvSpPr>
            <a:spLocks noGrp="1"/>
          </p:cNvSpPr>
          <p:nvPr>
            <p:ph type="sldNum" sz="quarter" idx="10"/>
          </p:nvPr>
        </p:nvSpPr>
        <p:spPr/>
        <p:txBody>
          <a:bodyPr/>
          <a:lstStyle/>
          <a:p>
            <a:fld id="{EA29C3D7-E165-4994-9FDF-30083EA69CA6}" type="slidenum">
              <a:rPr lang="en-GB" smtClean="0"/>
              <a:t>9</a:t>
            </a:fld>
            <a:endParaRPr lang="en-GB"/>
          </a:p>
        </p:txBody>
      </p:sp>
    </p:spTree>
    <p:extLst>
      <p:ext uri="{BB962C8B-B14F-4D97-AF65-F5344CB8AC3E}">
        <p14:creationId xmlns:p14="http://schemas.microsoft.com/office/powerpoint/2010/main" val="1314180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Teachers provide focus teaching in small groups after identifying gaps in learning. Work in collaboration with TA to provide support.</a:t>
            </a:r>
            <a:endParaRPr lang="en-GB" dirty="0"/>
          </a:p>
        </p:txBody>
      </p:sp>
      <p:sp>
        <p:nvSpPr>
          <p:cNvPr id="4" name="Slide Number Placeholder 3"/>
          <p:cNvSpPr>
            <a:spLocks noGrp="1"/>
          </p:cNvSpPr>
          <p:nvPr>
            <p:ph type="sldNum" sz="quarter" idx="10"/>
          </p:nvPr>
        </p:nvSpPr>
        <p:spPr/>
        <p:txBody>
          <a:bodyPr/>
          <a:lstStyle/>
          <a:p>
            <a:fld id="{A84FBE1E-C08D-445E-A452-BF5DCE86F7B3}" type="slidenum">
              <a:rPr lang="en-GB" smtClean="0"/>
              <a:t>10</a:t>
            </a:fld>
            <a:endParaRPr lang="en-GB"/>
          </a:p>
        </p:txBody>
      </p:sp>
    </p:spTree>
    <p:extLst>
      <p:ext uri="{BB962C8B-B14F-4D97-AF65-F5344CB8AC3E}">
        <p14:creationId xmlns:p14="http://schemas.microsoft.com/office/powerpoint/2010/main" val="6516902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Government have provided additional funding for children to catch-up. We have 4 ‘pupil Premium champions.</a:t>
            </a:r>
            <a:r>
              <a:rPr lang="en-GB" baseline="0" dirty="0" smtClean="0"/>
              <a:t> – 1 for each year group. Provide support in extra tuition/interventions in and out of school.</a:t>
            </a:r>
            <a:endParaRPr lang="en-GB" dirty="0"/>
          </a:p>
        </p:txBody>
      </p:sp>
      <p:sp>
        <p:nvSpPr>
          <p:cNvPr id="4" name="Slide Number Placeholder 3"/>
          <p:cNvSpPr>
            <a:spLocks noGrp="1"/>
          </p:cNvSpPr>
          <p:nvPr>
            <p:ph type="sldNum" sz="quarter" idx="10"/>
          </p:nvPr>
        </p:nvSpPr>
        <p:spPr/>
        <p:txBody>
          <a:bodyPr/>
          <a:lstStyle/>
          <a:p>
            <a:fld id="{A84FBE1E-C08D-445E-A452-BF5DCE86F7B3}" type="slidenum">
              <a:rPr lang="en-GB" smtClean="0"/>
              <a:t>11</a:t>
            </a:fld>
            <a:endParaRPr lang="en-GB"/>
          </a:p>
        </p:txBody>
      </p:sp>
    </p:spTree>
    <p:extLst>
      <p:ext uri="{BB962C8B-B14F-4D97-AF65-F5344CB8AC3E}">
        <p14:creationId xmlns:p14="http://schemas.microsoft.com/office/powerpoint/2010/main" val="239626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Social/emotional support</a:t>
            </a:r>
            <a:r>
              <a:rPr lang="en-GB" baseline="0" dirty="0" smtClean="0"/>
              <a:t> is the biggest area of extra need currently.</a:t>
            </a:r>
            <a:endParaRPr lang="en-GB" dirty="0"/>
          </a:p>
        </p:txBody>
      </p:sp>
      <p:sp>
        <p:nvSpPr>
          <p:cNvPr id="4" name="Slide Number Placeholder 3"/>
          <p:cNvSpPr>
            <a:spLocks noGrp="1"/>
          </p:cNvSpPr>
          <p:nvPr>
            <p:ph type="sldNum" sz="quarter" idx="10"/>
          </p:nvPr>
        </p:nvSpPr>
        <p:spPr/>
        <p:txBody>
          <a:bodyPr/>
          <a:lstStyle/>
          <a:p>
            <a:fld id="{EA29C3D7-E165-4994-9FDF-30083EA69CA6}" type="slidenum">
              <a:rPr lang="en-GB" smtClean="0"/>
              <a:t>12</a:t>
            </a:fld>
            <a:endParaRPr lang="en-GB"/>
          </a:p>
        </p:txBody>
      </p:sp>
    </p:spTree>
    <p:extLst>
      <p:ext uri="{BB962C8B-B14F-4D97-AF65-F5344CB8AC3E}">
        <p14:creationId xmlns:p14="http://schemas.microsoft.com/office/powerpoint/2010/main" val="37709639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Thrive approach is based on attachment and behaviour psychology.</a:t>
            </a:r>
          </a:p>
          <a:p>
            <a:r>
              <a:rPr lang="en-GB" dirty="0" smtClean="0"/>
              <a:t>Restorative approach to behaviour – recognising and improving behaviour not </a:t>
            </a:r>
            <a:r>
              <a:rPr lang="en-GB" smtClean="0"/>
              <a:t>just punishing.</a:t>
            </a:r>
            <a:endParaRPr lang="en-GB"/>
          </a:p>
        </p:txBody>
      </p:sp>
      <p:sp>
        <p:nvSpPr>
          <p:cNvPr id="4" name="Slide Number Placeholder 3"/>
          <p:cNvSpPr>
            <a:spLocks noGrp="1"/>
          </p:cNvSpPr>
          <p:nvPr>
            <p:ph type="sldNum" sz="quarter" idx="10"/>
          </p:nvPr>
        </p:nvSpPr>
        <p:spPr/>
        <p:txBody>
          <a:bodyPr/>
          <a:lstStyle/>
          <a:p>
            <a:fld id="{A84FBE1E-C08D-445E-A452-BF5DCE86F7B3}" type="slidenum">
              <a:rPr lang="en-GB" smtClean="0"/>
              <a:t>13</a:t>
            </a:fld>
            <a:endParaRPr lang="en-GB"/>
          </a:p>
        </p:txBody>
      </p:sp>
    </p:spTree>
    <p:extLst>
      <p:ext uri="{BB962C8B-B14F-4D97-AF65-F5344CB8AC3E}">
        <p14:creationId xmlns:p14="http://schemas.microsoft.com/office/powerpoint/2010/main" val="35043613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84FBE1E-C08D-445E-A452-BF5DCE86F7B3}" type="slidenum">
              <a:rPr lang="en-GB" smtClean="0"/>
              <a:t>14</a:t>
            </a:fld>
            <a:endParaRPr lang="en-GB"/>
          </a:p>
        </p:txBody>
      </p:sp>
    </p:spTree>
    <p:extLst>
      <p:ext uri="{BB962C8B-B14F-4D97-AF65-F5344CB8AC3E}">
        <p14:creationId xmlns:p14="http://schemas.microsoft.com/office/powerpoint/2010/main" val="4121923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84FBE1E-C08D-445E-A452-BF5DCE86F7B3}" type="slidenum">
              <a:rPr lang="en-GB" smtClean="0"/>
              <a:t>15</a:t>
            </a:fld>
            <a:endParaRPr lang="en-GB"/>
          </a:p>
        </p:txBody>
      </p:sp>
    </p:spTree>
    <p:extLst>
      <p:ext uri="{BB962C8B-B14F-4D97-AF65-F5344CB8AC3E}">
        <p14:creationId xmlns:p14="http://schemas.microsoft.com/office/powerpoint/2010/main" val="40427807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84FBE1E-C08D-445E-A452-BF5DCE86F7B3}" type="slidenum">
              <a:rPr lang="en-GB" smtClean="0"/>
              <a:t>16</a:t>
            </a:fld>
            <a:endParaRPr lang="en-GB"/>
          </a:p>
        </p:txBody>
      </p:sp>
    </p:spTree>
    <p:extLst>
      <p:ext uri="{BB962C8B-B14F-4D97-AF65-F5344CB8AC3E}">
        <p14:creationId xmlns:p14="http://schemas.microsoft.com/office/powerpoint/2010/main" val="1114131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A57759E-2908-405E-BEF0-9761CFD633A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902217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A57759E-2908-405E-BEF0-9761CFD633A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904533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A57759E-2908-405E-BEF0-9761CFD633A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71811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A57759E-2908-405E-BEF0-9761CFD633AF}"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1525895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A57759E-2908-405E-BEF0-9761CFD633AF}" type="datetimeFigureOut">
              <a:rPr lang="en-GB" smtClean="0"/>
              <a:t>10/03/2022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3975948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A57759E-2908-405E-BEF0-9761CFD633AF}" type="datetimeFigureOut">
              <a:rPr lang="en-GB" smtClean="0"/>
              <a:t>10/03/2022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3518642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57759E-2908-405E-BEF0-9761CFD633AF}" type="datetimeFigureOut">
              <a:rPr lang="en-GB" smtClean="0"/>
              <a:t>10/03/2022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1899440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A57759E-2908-405E-BEF0-9761CFD633AF}"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3833820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A57759E-2908-405E-BEF0-9761CFD633AF}"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2230495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A57759E-2908-405E-BEF0-9761CFD633A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4213549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A57759E-2908-405E-BEF0-9761CFD633A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FDB0EE-B8CA-461C-8C7A-0E69D1219BB8}" type="slidenum">
              <a:rPr lang="en-GB" smtClean="0"/>
              <a:t>‹#›</a:t>
            </a:fld>
            <a:endParaRPr lang="en-GB"/>
          </a:p>
        </p:txBody>
      </p:sp>
    </p:spTree>
    <p:extLst>
      <p:ext uri="{BB962C8B-B14F-4D97-AF65-F5344CB8AC3E}">
        <p14:creationId xmlns:p14="http://schemas.microsoft.com/office/powerpoint/2010/main" val="244480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57759E-2908-405E-BEF0-9761CFD633AF}" type="datetimeFigureOut">
              <a:rPr lang="en-GB" smtClean="0"/>
              <a:t>10/03/2022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FDB0EE-B8CA-461C-8C7A-0E69D1219BB8}" type="slidenum">
              <a:rPr lang="en-GB" smtClean="0"/>
              <a:t>‹#›</a:t>
            </a:fld>
            <a:endParaRPr lang="en-GB"/>
          </a:p>
        </p:txBody>
      </p:sp>
    </p:spTree>
    <p:extLst>
      <p:ext uri="{BB962C8B-B14F-4D97-AF65-F5344CB8AC3E}">
        <p14:creationId xmlns:p14="http://schemas.microsoft.com/office/powerpoint/2010/main" val="118687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11" name="Text Box 2"/>
          <p:cNvSpPr txBox="1">
            <a:spLocks noChangeArrowheads="1"/>
          </p:cNvSpPr>
          <p:nvPr/>
        </p:nvSpPr>
        <p:spPr bwMode="auto">
          <a:xfrm>
            <a:off x="2120998" y="4578941"/>
            <a:ext cx="7740992" cy="1248803"/>
          </a:xfrm>
          <a:prstGeom prst="rect">
            <a:avLst/>
          </a:prstGeom>
          <a:solidFill>
            <a:srgbClr val="C1EFFF"/>
          </a:solidFill>
          <a:ln w="9525">
            <a:noFill/>
            <a:miter lim="800000"/>
            <a:headEnd/>
            <a:tailEnd/>
          </a:ln>
        </p:spPr>
        <p:txBody>
          <a:bodyPr rot="0" vert="horz" wrap="square" lIns="91440" tIns="45720" rIns="91440" bIns="45720" anchor="t" anchorCtr="0">
            <a:spAutoFit/>
          </a:bodyPr>
          <a:lstStyle/>
          <a:p>
            <a:pPr algn="ctr">
              <a:lnSpc>
                <a:spcPct val="107000"/>
              </a:lnSpc>
              <a:spcAft>
                <a:spcPts val="800"/>
              </a:spcAft>
            </a:pPr>
            <a:r>
              <a:rPr lang="en-GB" sz="3200" b="1" dirty="0" smtClean="0">
                <a:solidFill>
                  <a:srgbClr val="104F75"/>
                </a:solidFill>
                <a:effectLst/>
                <a:latin typeface="Century Gothic" panose="020B0502020202020204" pitchFamily="34" charset="0"/>
                <a:ea typeface="Calibri" panose="020F0502020204030204" pitchFamily="34" charset="0"/>
                <a:cs typeface="Arial" panose="020B0604020202020204" pitchFamily="34" charset="0"/>
              </a:rPr>
              <a:t>Pupil Premium</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12"/>
          <p:cNvSpPr/>
          <p:nvPr/>
        </p:nvSpPr>
        <p:spPr>
          <a:xfrm>
            <a:off x="3779992" y="781473"/>
            <a:ext cx="4423006" cy="591893"/>
          </a:xfrm>
          <a:prstGeom prst="rect">
            <a:avLst/>
          </a:prstGeom>
        </p:spPr>
        <p:txBody>
          <a:bodyPr wrap="none">
            <a:spAutoFit/>
          </a:bodyPr>
          <a:lstStyle/>
          <a:p>
            <a:pPr algn="ctr">
              <a:lnSpc>
                <a:spcPct val="107000"/>
              </a:lnSpc>
              <a:spcAft>
                <a:spcPts val="800"/>
              </a:spcAft>
            </a:pPr>
            <a:r>
              <a:rPr lang="en-GB" sz="3200" b="1" u="sng" dirty="0">
                <a:solidFill>
                  <a:srgbClr val="104F75"/>
                </a:solidFill>
                <a:latin typeface="Century Gothic" panose="020B0502020202020204" pitchFamily="34" charset="0"/>
                <a:ea typeface="Calibri" panose="020F0502020204030204" pitchFamily="34" charset="0"/>
                <a:cs typeface="Arial" panose="020B0604020202020204" pitchFamily="34" charset="0"/>
              </a:rPr>
              <a:t>Poulner Junior School</a:t>
            </a:r>
            <a:endParaRPr lang="en-GB" sz="3200" u="sng" dirty="0">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BEBA8EAE-BF5A-486C-A8C5-ECC9F3942E4B}">
                <a14:imgProps xmlns:a14="http://schemas.microsoft.com/office/drawing/2010/main">
                  <a14:imgLayer r:embed="rId4">
                    <a14:imgEffect>
                      <a14:saturation sat="117000"/>
                    </a14:imgEffect>
                  </a14:imgLayer>
                </a14:imgProps>
              </a:ext>
              <a:ext uri="{28A0092B-C50C-407E-A947-70E740481C1C}">
                <a14:useLocalDpi xmlns:a14="http://schemas.microsoft.com/office/drawing/2010/main" val="0"/>
              </a:ext>
            </a:extLst>
          </a:blip>
          <a:stretch>
            <a:fillRect/>
          </a:stretch>
        </p:blipFill>
        <p:spPr>
          <a:xfrm>
            <a:off x="4615335" y="1946404"/>
            <a:ext cx="2762845" cy="2207584"/>
          </a:xfrm>
          <a:prstGeom prst="rect">
            <a:avLst/>
          </a:prstGeom>
          <a:solidFill>
            <a:srgbClr val="C1EFFF"/>
          </a:solidFill>
        </p:spPr>
      </p:pic>
    </p:spTree>
    <p:extLst>
      <p:ext uri="{BB962C8B-B14F-4D97-AF65-F5344CB8AC3E}">
        <p14:creationId xmlns:p14="http://schemas.microsoft.com/office/powerpoint/2010/main" val="41852845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5" name="Rectangle 4"/>
          <p:cNvSpPr/>
          <p:nvPr/>
        </p:nvSpPr>
        <p:spPr>
          <a:xfrm>
            <a:off x="3739152" y="744157"/>
            <a:ext cx="4827614" cy="584775"/>
          </a:xfrm>
          <a:prstGeom prst="rect">
            <a:avLst/>
          </a:prstGeom>
        </p:spPr>
        <p:txBody>
          <a:bodyPr wrap="square">
            <a:spAutoFit/>
          </a:bodyPr>
          <a:lstStyle/>
          <a:p>
            <a:r>
              <a:rPr lang="en-GB" sz="3200" b="1" u="sng" dirty="0" smtClean="0">
                <a:latin typeface="Century Gothic" panose="020B0502020202020204" pitchFamily="34" charset="0"/>
              </a:rPr>
              <a:t>What is Pupil Premium?</a:t>
            </a:r>
            <a:endParaRPr lang="en-GB" sz="3200" b="1" dirty="0">
              <a:latin typeface="Century Gothic" panose="020B0502020202020204" pitchFamily="34" charset="0"/>
            </a:endParaRPr>
          </a:p>
        </p:txBody>
      </p:sp>
      <p:sp>
        <p:nvSpPr>
          <p:cNvPr id="7" name="Rectangle 6"/>
          <p:cNvSpPr/>
          <p:nvPr/>
        </p:nvSpPr>
        <p:spPr>
          <a:xfrm>
            <a:off x="1590292" y="1539088"/>
            <a:ext cx="9125331" cy="3108543"/>
          </a:xfrm>
          <a:prstGeom prst="rect">
            <a:avLst/>
          </a:prstGeom>
        </p:spPr>
        <p:txBody>
          <a:bodyPr wrap="square">
            <a:spAutoFit/>
          </a:bodyPr>
          <a:lstStyle/>
          <a:p>
            <a:pPr algn="ctr"/>
            <a:r>
              <a:rPr lang="en-GB" sz="2800" i="1" dirty="0">
                <a:latin typeface="+mj-lt"/>
              </a:rPr>
              <a:t>Pupil Premium is </a:t>
            </a:r>
            <a:r>
              <a:rPr lang="en-GB" sz="2800" i="1" dirty="0" smtClean="0">
                <a:latin typeface="+mj-lt"/>
              </a:rPr>
              <a:t>funding </a:t>
            </a:r>
            <a:r>
              <a:rPr lang="en-GB" sz="2800" i="1" dirty="0">
                <a:latin typeface="+mj-lt"/>
              </a:rPr>
              <a:t>from the government allocated to schools to help them improve the attainment of their disadvantaged pupils. Funding is based on the number of pupils they have in January who have registered for a free school meal at any </a:t>
            </a:r>
            <a:r>
              <a:rPr lang="en-GB" sz="2800" i="1" dirty="0" smtClean="0">
                <a:latin typeface="+mj-lt"/>
              </a:rPr>
              <a:t>point </a:t>
            </a:r>
            <a:r>
              <a:rPr lang="en-GB" sz="2800" i="1" dirty="0">
                <a:latin typeface="+mj-lt"/>
              </a:rPr>
              <a:t>in the last 6 years, children who are in care or adopted, and children whose parents are currently serving in the armed forces.</a:t>
            </a:r>
          </a:p>
        </p:txBody>
      </p:sp>
      <p:pic>
        <p:nvPicPr>
          <p:cNvPr id="14" name="Picture 8" descr="Groupings clipart 5 » Clipart Sta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26786" y="4857788"/>
            <a:ext cx="2252345" cy="1831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97377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5" name="Rectangle 4"/>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A Tiered Approach to Pupil Premium</a:t>
            </a:r>
            <a:endParaRPr lang="en-GB" sz="3200" b="1" dirty="0">
              <a:latin typeface="Century Gothic" panose="020B0502020202020204" pitchFamily="34" charset="0"/>
            </a:endParaRPr>
          </a:p>
        </p:txBody>
      </p:sp>
      <p:graphicFrame>
        <p:nvGraphicFramePr>
          <p:cNvPr id="14" name="Chart 13"/>
          <p:cNvGraphicFramePr/>
          <p:nvPr>
            <p:extLst/>
          </p:nvPr>
        </p:nvGraphicFramePr>
        <p:xfrm>
          <a:off x="3450654" y="2063903"/>
          <a:ext cx="4186763" cy="3303905"/>
        </p:xfrm>
        <a:graphic>
          <a:graphicData uri="http://schemas.openxmlformats.org/drawingml/2006/chart">
            <c:chart xmlns:c="http://schemas.openxmlformats.org/drawingml/2006/chart" xmlns:r="http://schemas.openxmlformats.org/officeDocument/2006/relationships" r:id="rId3"/>
          </a:graphicData>
        </a:graphic>
      </p:graphicFrame>
      <p:grpSp>
        <p:nvGrpSpPr>
          <p:cNvPr id="20" name="Group 19"/>
          <p:cNvGrpSpPr/>
          <p:nvPr/>
        </p:nvGrpSpPr>
        <p:grpSpPr>
          <a:xfrm>
            <a:off x="2686198" y="1389291"/>
            <a:ext cx="7633459" cy="4584788"/>
            <a:chOff x="3239744" y="2530115"/>
            <a:chExt cx="4592859" cy="2742605"/>
          </a:xfrm>
        </p:grpSpPr>
        <p:pic>
          <p:nvPicPr>
            <p:cNvPr id="21" name="Picture 2" descr="Catchup Premiu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1508" t="29839" r="31569" b="14774"/>
            <a:stretch/>
          </p:blipFill>
          <p:spPr bwMode="auto">
            <a:xfrm>
              <a:off x="3767991" y="2530115"/>
              <a:ext cx="2688831" cy="2742605"/>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3239744" y="2649379"/>
              <a:ext cx="1898468" cy="646331"/>
            </a:xfrm>
            <a:prstGeom prst="rect">
              <a:avLst/>
            </a:prstGeom>
            <a:noFill/>
          </p:spPr>
          <p:txBody>
            <a:bodyPr wrap="square" rtlCol="0">
              <a:spAutoFit/>
            </a:bodyPr>
            <a:lstStyle/>
            <a:p>
              <a:r>
                <a:rPr lang="en-GB" dirty="0" smtClean="0"/>
                <a:t>Quality First Inclusive Teaching</a:t>
              </a:r>
              <a:endParaRPr lang="en-GB" dirty="0"/>
            </a:p>
          </p:txBody>
        </p:sp>
        <p:sp>
          <p:nvSpPr>
            <p:cNvPr id="23" name="TextBox 22"/>
            <p:cNvSpPr txBox="1"/>
            <p:nvPr/>
          </p:nvSpPr>
          <p:spPr>
            <a:xfrm>
              <a:off x="5246245" y="4578428"/>
              <a:ext cx="1898468" cy="369332"/>
            </a:xfrm>
            <a:prstGeom prst="rect">
              <a:avLst/>
            </a:prstGeom>
            <a:noFill/>
          </p:spPr>
          <p:txBody>
            <a:bodyPr wrap="square" rtlCol="0">
              <a:spAutoFit/>
            </a:bodyPr>
            <a:lstStyle/>
            <a:p>
              <a:r>
                <a:rPr lang="en-GB" dirty="0" smtClean="0"/>
                <a:t>Wider Strategies</a:t>
              </a:r>
              <a:endParaRPr lang="en-GB" dirty="0"/>
            </a:p>
          </p:txBody>
        </p:sp>
        <p:sp>
          <p:nvSpPr>
            <p:cNvPr id="24" name="TextBox 23"/>
            <p:cNvSpPr txBox="1"/>
            <p:nvPr/>
          </p:nvSpPr>
          <p:spPr>
            <a:xfrm>
              <a:off x="5934135" y="3170490"/>
              <a:ext cx="1898468" cy="646331"/>
            </a:xfrm>
            <a:prstGeom prst="rect">
              <a:avLst/>
            </a:prstGeom>
            <a:noFill/>
          </p:spPr>
          <p:txBody>
            <a:bodyPr wrap="square" rtlCol="0">
              <a:spAutoFit/>
            </a:bodyPr>
            <a:lstStyle/>
            <a:p>
              <a:r>
                <a:rPr lang="en-GB" dirty="0" smtClean="0"/>
                <a:t>Targeted Academic Support</a:t>
              </a:r>
              <a:endParaRPr lang="en-GB" dirty="0"/>
            </a:p>
          </p:txBody>
        </p:sp>
      </p:grpSp>
    </p:spTree>
    <p:extLst>
      <p:ext uri="{BB962C8B-B14F-4D97-AF65-F5344CB8AC3E}">
        <p14:creationId xmlns:p14="http://schemas.microsoft.com/office/powerpoint/2010/main" val="17634909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5" name="Rectangle 4"/>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A Tiered Approach to Pupil Premium</a:t>
            </a:r>
            <a:endParaRPr lang="en-GB" sz="3200" b="1" dirty="0">
              <a:latin typeface="Century Gothic" panose="020B0502020202020204" pitchFamily="34" charset="0"/>
            </a:endParaRPr>
          </a:p>
        </p:txBody>
      </p:sp>
      <p:sp>
        <p:nvSpPr>
          <p:cNvPr id="16" name="Rectangle 15"/>
          <p:cNvSpPr/>
          <p:nvPr/>
        </p:nvSpPr>
        <p:spPr>
          <a:xfrm>
            <a:off x="713828" y="2327869"/>
            <a:ext cx="5277733" cy="4154984"/>
          </a:xfrm>
          <a:prstGeom prst="rect">
            <a:avLst/>
          </a:prstGeom>
        </p:spPr>
        <p:txBody>
          <a:bodyPr wrap="square">
            <a:spAutoFit/>
          </a:bodyPr>
          <a:lstStyle/>
          <a:p>
            <a:pPr fontAlgn="t"/>
            <a:r>
              <a:rPr lang="en-GB" sz="2400" dirty="0" smtClean="0">
                <a:solidFill>
                  <a:schemeClr val="accent6">
                    <a:lumMod val="75000"/>
                  </a:schemeClr>
                </a:solidFill>
                <a:latin typeface="+mj-lt"/>
              </a:rPr>
              <a:t>Ensuring good </a:t>
            </a:r>
            <a:r>
              <a:rPr lang="en-GB" sz="2400" dirty="0">
                <a:solidFill>
                  <a:schemeClr val="accent6">
                    <a:lumMod val="75000"/>
                  </a:schemeClr>
                </a:solidFill>
                <a:latin typeface="+mj-lt"/>
              </a:rPr>
              <a:t>and </a:t>
            </a:r>
            <a:r>
              <a:rPr lang="en-GB" sz="2400" dirty="0" smtClean="0">
                <a:solidFill>
                  <a:schemeClr val="accent6">
                    <a:lumMod val="75000"/>
                  </a:schemeClr>
                </a:solidFill>
                <a:latin typeface="+mj-lt"/>
              </a:rPr>
              <a:t>outstanding </a:t>
            </a:r>
            <a:r>
              <a:rPr lang="en-GB" sz="2400" dirty="0">
                <a:solidFill>
                  <a:schemeClr val="accent6">
                    <a:lumMod val="75000"/>
                  </a:schemeClr>
                </a:solidFill>
                <a:latin typeface="+mj-lt"/>
              </a:rPr>
              <a:t>teaching is the most important </a:t>
            </a:r>
            <a:r>
              <a:rPr lang="en-GB" sz="2400" dirty="0" smtClean="0">
                <a:solidFill>
                  <a:schemeClr val="accent6">
                    <a:lumMod val="75000"/>
                  </a:schemeClr>
                </a:solidFill>
                <a:latin typeface="+mj-lt"/>
              </a:rPr>
              <a:t>thing </a:t>
            </a:r>
            <a:r>
              <a:rPr lang="en-GB" sz="2400" dirty="0">
                <a:solidFill>
                  <a:schemeClr val="accent6">
                    <a:lumMod val="75000"/>
                  </a:schemeClr>
                </a:solidFill>
                <a:latin typeface="+mj-lt"/>
              </a:rPr>
              <a:t>schools </a:t>
            </a:r>
            <a:r>
              <a:rPr lang="en-GB" sz="2400" dirty="0" smtClean="0">
                <a:solidFill>
                  <a:schemeClr val="accent6">
                    <a:lumMod val="75000"/>
                  </a:schemeClr>
                </a:solidFill>
                <a:latin typeface="+mj-lt"/>
              </a:rPr>
              <a:t>can do </a:t>
            </a:r>
            <a:r>
              <a:rPr lang="en-GB" sz="2400" dirty="0">
                <a:solidFill>
                  <a:schemeClr val="accent6">
                    <a:lumMod val="75000"/>
                  </a:schemeClr>
                </a:solidFill>
                <a:latin typeface="+mj-lt"/>
              </a:rPr>
              <a:t>to improve outcomes for </a:t>
            </a:r>
            <a:r>
              <a:rPr lang="en-GB" sz="2400" dirty="0" smtClean="0">
                <a:solidFill>
                  <a:schemeClr val="accent6">
                    <a:lumMod val="75000"/>
                  </a:schemeClr>
                </a:solidFill>
                <a:latin typeface="+mj-lt"/>
              </a:rPr>
              <a:t>pupils</a:t>
            </a:r>
            <a:r>
              <a:rPr lang="en-GB" sz="2400" dirty="0">
                <a:solidFill>
                  <a:schemeClr val="accent6">
                    <a:lumMod val="75000"/>
                  </a:schemeClr>
                </a:solidFill>
                <a:latin typeface="+mj-lt"/>
              </a:rPr>
              <a:t>. Using the Pupil Premium Grant to improve teaching quality benefits all pupils and has a particularly positive effect on children eligible for Pupil Premium. Our priority </a:t>
            </a:r>
            <a:r>
              <a:rPr lang="en-GB" sz="2400" dirty="0" smtClean="0">
                <a:solidFill>
                  <a:schemeClr val="accent6">
                    <a:lumMod val="75000"/>
                  </a:schemeClr>
                </a:solidFill>
                <a:latin typeface="+mj-lt"/>
              </a:rPr>
              <a:t>is </a:t>
            </a:r>
            <a:r>
              <a:rPr lang="en-GB" sz="2400" dirty="0">
                <a:solidFill>
                  <a:schemeClr val="accent6">
                    <a:lumMod val="75000"/>
                  </a:schemeClr>
                </a:solidFill>
                <a:latin typeface="+mj-lt"/>
              </a:rPr>
              <a:t>to ensure that a highly effective teacher is </a:t>
            </a:r>
            <a:r>
              <a:rPr lang="en-GB" sz="2400" dirty="0" smtClean="0">
                <a:solidFill>
                  <a:schemeClr val="accent6">
                    <a:lumMod val="75000"/>
                  </a:schemeClr>
                </a:solidFill>
                <a:latin typeface="+mj-lt"/>
              </a:rPr>
              <a:t>in front </a:t>
            </a:r>
            <a:r>
              <a:rPr lang="en-GB" sz="2400" dirty="0">
                <a:solidFill>
                  <a:schemeClr val="accent6">
                    <a:lumMod val="75000"/>
                  </a:schemeClr>
                </a:solidFill>
                <a:latin typeface="+mj-lt"/>
              </a:rPr>
              <a:t>of every class, and that every teacher is supported to keep improving.</a:t>
            </a:r>
            <a:endParaRPr lang="en-GB" sz="2400" b="0" i="0" dirty="0">
              <a:solidFill>
                <a:schemeClr val="accent6">
                  <a:lumMod val="75000"/>
                </a:schemeClr>
              </a:solidFill>
              <a:effectLst/>
              <a:latin typeface="+mj-lt"/>
            </a:endParaRPr>
          </a:p>
        </p:txBody>
      </p:sp>
      <p:pic>
        <p:nvPicPr>
          <p:cNvPr id="3076" name="Picture 4" descr="Design Thinking Is Transforming Learning Experience - eLearning Indust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5370" y="980312"/>
            <a:ext cx="2174647" cy="1219924"/>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713828" y="1802293"/>
            <a:ext cx="1898468" cy="523220"/>
          </a:xfrm>
          <a:prstGeom prst="rect">
            <a:avLst/>
          </a:prstGeom>
          <a:noFill/>
        </p:spPr>
        <p:txBody>
          <a:bodyPr wrap="square" rtlCol="0">
            <a:spAutoFit/>
          </a:bodyPr>
          <a:lstStyle/>
          <a:p>
            <a:r>
              <a:rPr lang="en-GB" sz="2800" b="1" dirty="0" smtClean="0">
                <a:solidFill>
                  <a:srgbClr val="FF0000"/>
                </a:solidFill>
              </a:rPr>
              <a:t>1.</a:t>
            </a:r>
            <a:r>
              <a:rPr lang="en-GB" b="1" dirty="0" smtClean="0"/>
              <a:t> Teaching</a:t>
            </a:r>
            <a:endParaRPr lang="en-GB" b="1" dirty="0"/>
          </a:p>
        </p:txBody>
      </p:sp>
      <p:grpSp>
        <p:nvGrpSpPr>
          <p:cNvPr id="25" name="Group 24"/>
          <p:cNvGrpSpPr/>
          <p:nvPr/>
        </p:nvGrpSpPr>
        <p:grpSpPr>
          <a:xfrm>
            <a:off x="6815065" y="1802293"/>
            <a:ext cx="5464020" cy="3331062"/>
            <a:chOff x="3239744" y="2530115"/>
            <a:chExt cx="4592859" cy="2742605"/>
          </a:xfrm>
        </p:grpSpPr>
        <p:pic>
          <p:nvPicPr>
            <p:cNvPr id="26" name="Picture 2" descr="Catchup Premiu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1508" t="29839" r="31569" b="14774"/>
            <a:stretch/>
          </p:blipFill>
          <p:spPr bwMode="auto">
            <a:xfrm>
              <a:off x="3767991" y="2530115"/>
              <a:ext cx="2688831" cy="2742605"/>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3239744" y="2649379"/>
              <a:ext cx="1898468" cy="646331"/>
            </a:xfrm>
            <a:prstGeom prst="rect">
              <a:avLst/>
            </a:prstGeom>
            <a:noFill/>
          </p:spPr>
          <p:txBody>
            <a:bodyPr wrap="square" rtlCol="0">
              <a:spAutoFit/>
            </a:bodyPr>
            <a:lstStyle/>
            <a:p>
              <a:r>
                <a:rPr lang="en-GB" dirty="0" smtClean="0"/>
                <a:t>Quality First Inclusive Teaching</a:t>
              </a:r>
              <a:endParaRPr lang="en-GB" dirty="0"/>
            </a:p>
          </p:txBody>
        </p:sp>
        <p:sp>
          <p:nvSpPr>
            <p:cNvPr id="28" name="TextBox 27"/>
            <p:cNvSpPr txBox="1"/>
            <p:nvPr/>
          </p:nvSpPr>
          <p:spPr>
            <a:xfrm>
              <a:off x="5246245" y="4578428"/>
              <a:ext cx="1898468" cy="369332"/>
            </a:xfrm>
            <a:prstGeom prst="rect">
              <a:avLst/>
            </a:prstGeom>
            <a:noFill/>
          </p:spPr>
          <p:txBody>
            <a:bodyPr wrap="square" rtlCol="0">
              <a:spAutoFit/>
            </a:bodyPr>
            <a:lstStyle/>
            <a:p>
              <a:r>
                <a:rPr lang="en-GB" dirty="0" smtClean="0"/>
                <a:t>Wider Strategies</a:t>
              </a:r>
              <a:endParaRPr lang="en-GB" dirty="0"/>
            </a:p>
          </p:txBody>
        </p:sp>
        <p:sp>
          <p:nvSpPr>
            <p:cNvPr id="29" name="TextBox 28"/>
            <p:cNvSpPr txBox="1"/>
            <p:nvPr/>
          </p:nvSpPr>
          <p:spPr>
            <a:xfrm>
              <a:off x="5934135" y="3170490"/>
              <a:ext cx="1898468" cy="646331"/>
            </a:xfrm>
            <a:prstGeom prst="rect">
              <a:avLst/>
            </a:prstGeom>
            <a:noFill/>
          </p:spPr>
          <p:txBody>
            <a:bodyPr wrap="square" rtlCol="0">
              <a:spAutoFit/>
            </a:bodyPr>
            <a:lstStyle/>
            <a:p>
              <a:r>
                <a:rPr lang="en-GB" dirty="0" smtClean="0"/>
                <a:t>Targeted Academic Support</a:t>
              </a:r>
              <a:endParaRPr lang="en-GB" dirty="0"/>
            </a:p>
          </p:txBody>
        </p:sp>
      </p:grpSp>
    </p:spTree>
    <p:extLst>
      <p:ext uri="{BB962C8B-B14F-4D97-AF65-F5344CB8AC3E}">
        <p14:creationId xmlns:p14="http://schemas.microsoft.com/office/powerpoint/2010/main" val="8487576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7" name="TextBox 6"/>
          <p:cNvSpPr txBox="1"/>
          <p:nvPr/>
        </p:nvSpPr>
        <p:spPr>
          <a:xfrm>
            <a:off x="1174991" y="883131"/>
            <a:ext cx="4276186" cy="5667892"/>
          </a:xfrm>
          <a:prstGeom prst="rect">
            <a:avLst/>
          </a:prstGeom>
          <a:solidFill>
            <a:srgbClr val="C1EFFF"/>
          </a:solidFill>
          <a:ln w="28575">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p:txBody>
      </p:sp>
      <p:sp>
        <p:nvSpPr>
          <p:cNvPr id="16" name="Rectangle 15"/>
          <p:cNvSpPr/>
          <p:nvPr/>
        </p:nvSpPr>
        <p:spPr>
          <a:xfrm>
            <a:off x="1223328" y="1667753"/>
            <a:ext cx="3982793" cy="3785652"/>
          </a:xfrm>
          <a:prstGeom prst="rect">
            <a:avLst/>
          </a:prstGeom>
        </p:spPr>
        <p:txBody>
          <a:bodyPr wrap="square">
            <a:spAutoFit/>
          </a:bodyPr>
          <a:lstStyle/>
          <a:p>
            <a:pPr marL="285750" indent="-285750" fontAlgn="t">
              <a:buFont typeface="Arial" panose="020B0604020202020204" pitchFamily="34" charset="0"/>
              <a:buChar char="•"/>
            </a:pPr>
            <a:r>
              <a:rPr lang="en-GB" sz="2000" b="0" i="0" dirty="0" smtClean="0">
                <a:effectLst/>
                <a:latin typeface="+mj-lt"/>
              </a:rPr>
              <a:t>Providing continual training in all areas of the curriculum but particularly English and Maths so that all pupils are able to access high quality learning.</a:t>
            </a:r>
          </a:p>
          <a:p>
            <a:pPr marL="285750" indent="-285750" fontAlgn="t">
              <a:buFont typeface="Arial" panose="020B0604020202020204" pitchFamily="34" charset="0"/>
              <a:buChar char="•"/>
            </a:pPr>
            <a:r>
              <a:rPr lang="en-GB" sz="2000" dirty="0" smtClean="0">
                <a:latin typeface="+mj-lt"/>
              </a:rPr>
              <a:t>Support curriculum planning to ensure gaps are identified and new material builds on secure foundations.</a:t>
            </a:r>
          </a:p>
          <a:p>
            <a:pPr marL="285750" indent="-285750" fontAlgn="t">
              <a:buFont typeface="Arial" panose="020B0604020202020204" pitchFamily="34" charset="0"/>
              <a:buChar char="•"/>
            </a:pPr>
            <a:r>
              <a:rPr lang="en-GB" sz="2000" dirty="0" smtClean="0">
                <a:latin typeface="+mj-lt"/>
              </a:rPr>
              <a:t>Class teacher to provide ‘pupil conferences’ and targeted support.</a:t>
            </a:r>
          </a:p>
        </p:txBody>
      </p:sp>
      <p:sp>
        <p:nvSpPr>
          <p:cNvPr id="19" name="TextBox 18"/>
          <p:cNvSpPr txBox="1"/>
          <p:nvPr/>
        </p:nvSpPr>
        <p:spPr>
          <a:xfrm>
            <a:off x="1223328" y="1035984"/>
            <a:ext cx="1898468" cy="523220"/>
          </a:xfrm>
          <a:prstGeom prst="rect">
            <a:avLst/>
          </a:prstGeom>
          <a:noFill/>
        </p:spPr>
        <p:txBody>
          <a:bodyPr wrap="square" rtlCol="0">
            <a:spAutoFit/>
          </a:bodyPr>
          <a:lstStyle/>
          <a:p>
            <a:r>
              <a:rPr lang="en-GB" sz="2800" b="1" dirty="0" smtClean="0">
                <a:solidFill>
                  <a:srgbClr val="FF0000"/>
                </a:solidFill>
              </a:rPr>
              <a:t>1.</a:t>
            </a:r>
            <a:r>
              <a:rPr lang="en-GB" b="1" dirty="0" smtClean="0"/>
              <a:t> </a:t>
            </a:r>
            <a:r>
              <a:rPr lang="en-GB" sz="2400" b="1" dirty="0" smtClean="0"/>
              <a:t>Teaching</a:t>
            </a:r>
            <a:endParaRPr lang="en-GB" sz="2400" b="1" dirty="0"/>
          </a:p>
        </p:txBody>
      </p:sp>
      <p:grpSp>
        <p:nvGrpSpPr>
          <p:cNvPr id="27" name="Group 26"/>
          <p:cNvGrpSpPr/>
          <p:nvPr/>
        </p:nvGrpSpPr>
        <p:grpSpPr>
          <a:xfrm>
            <a:off x="6024490" y="1811818"/>
            <a:ext cx="5464020" cy="3331062"/>
            <a:chOff x="3239744" y="2530115"/>
            <a:chExt cx="4592859" cy="2742605"/>
          </a:xfrm>
        </p:grpSpPr>
        <p:pic>
          <p:nvPicPr>
            <p:cNvPr id="28" name="Picture 2" descr="Catchup Premiu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1508" t="29839" r="31569" b="14774"/>
            <a:stretch/>
          </p:blipFill>
          <p:spPr bwMode="auto">
            <a:xfrm>
              <a:off x="3767991" y="2530115"/>
              <a:ext cx="2688831" cy="274260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3239744" y="2649379"/>
              <a:ext cx="1898468" cy="646331"/>
            </a:xfrm>
            <a:prstGeom prst="rect">
              <a:avLst/>
            </a:prstGeom>
            <a:noFill/>
          </p:spPr>
          <p:txBody>
            <a:bodyPr wrap="square" rtlCol="0">
              <a:spAutoFit/>
            </a:bodyPr>
            <a:lstStyle/>
            <a:p>
              <a:r>
                <a:rPr lang="en-GB" dirty="0" smtClean="0"/>
                <a:t>Quality First Inclusive Teaching</a:t>
              </a:r>
              <a:endParaRPr lang="en-GB" dirty="0"/>
            </a:p>
          </p:txBody>
        </p:sp>
        <p:sp>
          <p:nvSpPr>
            <p:cNvPr id="30" name="TextBox 29"/>
            <p:cNvSpPr txBox="1"/>
            <p:nvPr/>
          </p:nvSpPr>
          <p:spPr>
            <a:xfrm>
              <a:off x="5246245" y="4578428"/>
              <a:ext cx="1898468" cy="369332"/>
            </a:xfrm>
            <a:prstGeom prst="rect">
              <a:avLst/>
            </a:prstGeom>
            <a:noFill/>
          </p:spPr>
          <p:txBody>
            <a:bodyPr wrap="square" rtlCol="0">
              <a:spAutoFit/>
            </a:bodyPr>
            <a:lstStyle/>
            <a:p>
              <a:r>
                <a:rPr lang="en-GB" dirty="0" smtClean="0"/>
                <a:t>Wider Strategies</a:t>
              </a:r>
              <a:endParaRPr lang="en-GB" dirty="0"/>
            </a:p>
          </p:txBody>
        </p:sp>
        <p:sp>
          <p:nvSpPr>
            <p:cNvPr id="31" name="TextBox 30"/>
            <p:cNvSpPr txBox="1"/>
            <p:nvPr/>
          </p:nvSpPr>
          <p:spPr>
            <a:xfrm>
              <a:off x="5934135" y="3170490"/>
              <a:ext cx="1898468" cy="646331"/>
            </a:xfrm>
            <a:prstGeom prst="rect">
              <a:avLst/>
            </a:prstGeom>
            <a:noFill/>
          </p:spPr>
          <p:txBody>
            <a:bodyPr wrap="square" rtlCol="0">
              <a:spAutoFit/>
            </a:bodyPr>
            <a:lstStyle/>
            <a:p>
              <a:r>
                <a:rPr lang="en-GB" dirty="0" smtClean="0"/>
                <a:t>Targeted Academic Support</a:t>
              </a:r>
              <a:endParaRPr lang="en-GB" dirty="0"/>
            </a:p>
          </p:txBody>
        </p:sp>
      </p:grpSp>
      <p:sp>
        <p:nvSpPr>
          <p:cNvPr id="11" name="Rectangle 10"/>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A Tiered Approach to Pupil Premium</a:t>
            </a:r>
            <a:endParaRPr lang="en-GB" sz="3200" b="1" dirty="0">
              <a:latin typeface="Century Gothic" panose="020B0502020202020204" pitchFamily="34" charset="0"/>
            </a:endParaRPr>
          </a:p>
        </p:txBody>
      </p:sp>
    </p:spTree>
    <p:extLst>
      <p:ext uri="{BB962C8B-B14F-4D97-AF65-F5344CB8AC3E}">
        <p14:creationId xmlns:p14="http://schemas.microsoft.com/office/powerpoint/2010/main" val="950595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2" name="Rectangle 1"/>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What is looks like at PJS…</a:t>
            </a:r>
            <a:endParaRPr lang="en-GB" sz="3200" b="1" dirty="0">
              <a:latin typeface="Century Gothic" panose="020B0502020202020204" pitchFamily="34" charset="0"/>
            </a:endParaRPr>
          </a:p>
        </p:txBody>
      </p:sp>
      <p:sp>
        <p:nvSpPr>
          <p:cNvPr id="3" name="TextBox 2"/>
          <p:cNvSpPr txBox="1"/>
          <p:nvPr/>
        </p:nvSpPr>
        <p:spPr>
          <a:xfrm>
            <a:off x="115861" y="752703"/>
            <a:ext cx="2569029" cy="400110"/>
          </a:xfrm>
          <a:prstGeom prst="rect">
            <a:avLst/>
          </a:prstGeom>
          <a:noFill/>
        </p:spPr>
        <p:txBody>
          <a:bodyPr wrap="square" rtlCol="0">
            <a:spAutoFit/>
          </a:bodyPr>
          <a:lstStyle/>
          <a:p>
            <a:r>
              <a:rPr lang="en-GB" sz="2000" dirty="0" smtClean="0">
                <a:latin typeface="Century Gothic" panose="020B0502020202020204" pitchFamily="34" charset="0"/>
              </a:rPr>
              <a:t>Passport</a:t>
            </a:r>
            <a:endParaRPr lang="en-GB" sz="2000" dirty="0">
              <a:latin typeface="Century Gothic" panose="020B0502020202020204" pitchFamily="34" charset="0"/>
            </a:endParaRPr>
          </a:p>
        </p:txBody>
      </p:sp>
      <p:sp>
        <p:nvSpPr>
          <p:cNvPr id="4" name="Rectangle 3"/>
          <p:cNvSpPr/>
          <p:nvPr/>
        </p:nvSpPr>
        <p:spPr>
          <a:xfrm>
            <a:off x="115861" y="1176659"/>
            <a:ext cx="6096000" cy="1379737"/>
          </a:xfrm>
          <a:prstGeom prst="rect">
            <a:avLst/>
          </a:prstGeom>
        </p:spPr>
        <p:txBody>
          <a:bodyPr>
            <a:spAutoFit/>
          </a:bodyPr>
          <a:lstStyle/>
          <a:p>
            <a:pPr>
              <a:lnSpc>
                <a:spcPct val="119000"/>
              </a:lnSpc>
              <a:spcAft>
                <a:spcPts val="600"/>
              </a:spcAft>
            </a:pPr>
            <a:r>
              <a:rPr lang="en-GB" kern="1400" dirty="0" smtClean="0">
                <a:solidFill>
                  <a:srgbClr val="000000"/>
                </a:solidFill>
                <a:latin typeface="Century Gothic" panose="020B0502020202020204" pitchFamily="34" charset="0"/>
              </a:rPr>
              <a:t>We </a:t>
            </a:r>
            <a:r>
              <a:rPr lang="en-GB" kern="1400" dirty="0">
                <a:solidFill>
                  <a:srgbClr val="000000"/>
                </a:solidFill>
                <a:latin typeface="Century Gothic" panose="020B0502020202020204" pitchFamily="34" charset="0"/>
              </a:rPr>
              <a:t>consider all aspects of a child’s learning to create a passport with the child which outlines the child’s and teacher’s view of their key needs and how best to support them</a:t>
            </a:r>
            <a:r>
              <a:rPr lang="en-GB" kern="1400" dirty="0" smtClean="0">
                <a:solidFill>
                  <a:srgbClr val="000000"/>
                </a:solidFill>
                <a:latin typeface="Century Gothic" panose="020B0502020202020204" pitchFamily="34" charset="0"/>
              </a:rPr>
              <a:t>.</a:t>
            </a:r>
            <a:endParaRPr lang="en-GB" kern="1400" dirty="0">
              <a:solidFill>
                <a:srgbClr val="000000"/>
              </a:solidFill>
              <a:latin typeface="Century Gothic" panose="020B0502020202020204" pitchFamily="34" charset="0"/>
            </a:endParaRPr>
          </a:p>
        </p:txBody>
      </p:sp>
      <p:grpSp>
        <p:nvGrpSpPr>
          <p:cNvPr id="5" name="Group 4"/>
          <p:cNvGrpSpPr/>
          <p:nvPr/>
        </p:nvGrpSpPr>
        <p:grpSpPr>
          <a:xfrm>
            <a:off x="7358742" y="353975"/>
            <a:ext cx="3291817" cy="3218039"/>
            <a:chOff x="771501" y="2551137"/>
            <a:chExt cx="4581572" cy="4306860"/>
          </a:xfrm>
        </p:grpSpPr>
        <p:sp>
          <p:nvSpPr>
            <p:cNvPr id="6" name="Oval 5"/>
            <p:cNvSpPr/>
            <p:nvPr/>
          </p:nvSpPr>
          <p:spPr>
            <a:xfrm>
              <a:off x="861872" y="2676524"/>
              <a:ext cx="4310203" cy="1511140"/>
            </a:xfrm>
            <a:prstGeom prst="ellipse">
              <a:avLst/>
            </a:prstGeom>
            <a:sp3d z="-152400" prstMaterial="matte"/>
          </p:spPr>
          <p:style>
            <a:lnRef idx="0">
              <a:schemeClr val="accent1">
                <a:hueOff val="0"/>
                <a:satOff val="0"/>
                <a:lumOff val="0"/>
                <a:alphaOff val="0"/>
              </a:schemeClr>
            </a:lnRef>
            <a:fillRef idx="1">
              <a:schemeClr val="accent1">
                <a:tint val="50000"/>
                <a:alpha val="40000"/>
                <a:hueOff val="0"/>
                <a:satOff val="0"/>
                <a:lumOff val="0"/>
                <a:alphaOff val="0"/>
              </a:schemeClr>
            </a:fillRef>
            <a:effectRef idx="0">
              <a:schemeClr val="accent1">
                <a:tint val="50000"/>
                <a:alpha val="40000"/>
                <a:hueOff val="0"/>
                <a:satOff val="0"/>
                <a:lumOff val="0"/>
                <a:alphaOff val="0"/>
              </a:schemeClr>
            </a:effectRef>
            <a:fontRef idx="minor">
              <a:schemeClr val="lt1">
                <a:hueOff val="0"/>
                <a:satOff val="0"/>
                <a:lumOff val="0"/>
                <a:alphaOff val="0"/>
              </a:schemeClr>
            </a:fontRef>
          </p:style>
        </p:sp>
        <p:sp>
          <p:nvSpPr>
            <p:cNvPr id="7" name="Down Arrow 6"/>
            <p:cNvSpPr/>
            <p:nvPr/>
          </p:nvSpPr>
          <p:spPr>
            <a:xfrm>
              <a:off x="2740816" y="5953464"/>
              <a:ext cx="642937" cy="411480"/>
            </a:xfrm>
            <a:prstGeom prst="downArrow">
              <a:avLst/>
            </a:prstGeom>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hemeClr val="accent1">
                <a:tint val="60000"/>
                <a:hueOff val="0"/>
                <a:satOff val="0"/>
                <a:lumOff val="0"/>
                <a:alphaOff val="0"/>
              </a:schemeClr>
            </a:fillRef>
            <a:effectRef idx="2">
              <a:schemeClr val="accent1">
                <a:tint val="60000"/>
                <a:hueOff val="0"/>
                <a:satOff val="0"/>
                <a:lumOff val="0"/>
                <a:alphaOff val="0"/>
              </a:schemeClr>
            </a:effectRef>
            <a:fontRef idx="minor">
              <a:schemeClr val="dk1">
                <a:hueOff val="0"/>
                <a:satOff val="0"/>
                <a:lumOff val="0"/>
                <a:alphaOff val="0"/>
              </a:schemeClr>
            </a:fontRef>
          </p:style>
        </p:sp>
        <p:sp>
          <p:nvSpPr>
            <p:cNvPr id="8" name="Freeform 7"/>
            <p:cNvSpPr/>
            <p:nvPr/>
          </p:nvSpPr>
          <p:spPr>
            <a:xfrm>
              <a:off x="1557345" y="6086472"/>
              <a:ext cx="3086100" cy="771525"/>
            </a:xfrm>
            <a:custGeom>
              <a:avLst/>
              <a:gdLst>
                <a:gd name="connsiteX0" fmla="*/ 0 w 3086100"/>
                <a:gd name="connsiteY0" fmla="*/ 0 h 771525"/>
                <a:gd name="connsiteX1" fmla="*/ 3086100 w 3086100"/>
                <a:gd name="connsiteY1" fmla="*/ 0 h 771525"/>
                <a:gd name="connsiteX2" fmla="*/ 3086100 w 3086100"/>
                <a:gd name="connsiteY2" fmla="*/ 771525 h 771525"/>
                <a:gd name="connsiteX3" fmla="*/ 0 w 3086100"/>
                <a:gd name="connsiteY3" fmla="*/ 771525 h 771525"/>
                <a:gd name="connsiteX4" fmla="*/ 0 w 3086100"/>
                <a:gd name="connsiteY4" fmla="*/ 0 h 771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100" h="771525">
                  <a:moveTo>
                    <a:pt x="0" y="0"/>
                  </a:moveTo>
                  <a:lnTo>
                    <a:pt x="3086100" y="0"/>
                  </a:lnTo>
                  <a:lnTo>
                    <a:pt x="3086100" y="771525"/>
                  </a:lnTo>
                  <a:lnTo>
                    <a:pt x="0" y="77152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en-US" sz="2700" b="1" kern="1200" dirty="0" smtClean="0">
                  <a:latin typeface="Century Gothic" panose="020B0502020202020204" pitchFamily="34" charset="0"/>
                </a:rPr>
                <a:t>Passport</a:t>
              </a:r>
              <a:endParaRPr lang="en-US" sz="2700" b="1" kern="1200" dirty="0">
                <a:latin typeface="Century Gothic" panose="020B0502020202020204" pitchFamily="34" charset="0"/>
              </a:endParaRPr>
            </a:p>
          </p:txBody>
        </p:sp>
        <p:sp>
          <p:nvSpPr>
            <p:cNvPr id="9" name="Freeform 8"/>
            <p:cNvSpPr/>
            <p:nvPr/>
          </p:nvSpPr>
          <p:spPr>
            <a:xfrm>
              <a:off x="2127700" y="3940634"/>
              <a:ext cx="1863279" cy="1870373"/>
            </a:xfrm>
            <a:custGeom>
              <a:avLst/>
              <a:gdLst>
                <a:gd name="connsiteX0" fmla="*/ 0 w 1863279"/>
                <a:gd name="connsiteY0" fmla="*/ 935187 h 1870373"/>
                <a:gd name="connsiteX1" fmla="*/ 931640 w 1863279"/>
                <a:gd name="connsiteY1" fmla="*/ 0 h 1870373"/>
                <a:gd name="connsiteX2" fmla="*/ 1863280 w 1863279"/>
                <a:gd name="connsiteY2" fmla="*/ 935187 h 1870373"/>
                <a:gd name="connsiteX3" fmla="*/ 931640 w 1863279"/>
                <a:gd name="connsiteY3" fmla="*/ 1870374 h 1870373"/>
                <a:gd name="connsiteX4" fmla="*/ 0 w 1863279"/>
                <a:gd name="connsiteY4" fmla="*/ 935187 h 1870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3279" h="1870373">
                  <a:moveTo>
                    <a:pt x="0" y="935187"/>
                  </a:moveTo>
                  <a:cubicBezTo>
                    <a:pt x="0" y="418697"/>
                    <a:pt x="417109" y="0"/>
                    <a:pt x="931640" y="0"/>
                  </a:cubicBezTo>
                  <a:cubicBezTo>
                    <a:pt x="1446171" y="0"/>
                    <a:pt x="1863280" y="418697"/>
                    <a:pt x="1863280" y="935187"/>
                  </a:cubicBezTo>
                  <a:cubicBezTo>
                    <a:pt x="1863280" y="1451677"/>
                    <a:pt x="1446171" y="1870374"/>
                    <a:pt x="931640" y="1870374"/>
                  </a:cubicBezTo>
                  <a:cubicBezTo>
                    <a:pt x="417109" y="1870374"/>
                    <a:pt x="0" y="1451677"/>
                    <a:pt x="0" y="935187"/>
                  </a:cubicBez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95731" tIns="296770" rIns="295731" bIns="296770" numCol="1" spcCol="1270" anchor="ctr" anchorCtr="0">
              <a:noAutofit/>
            </a:bodyPr>
            <a:lstStyle/>
            <a:p>
              <a:pPr lvl="0" algn="ctr" defTabSz="800100">
                <a:lnSpc>
                  <a:spcPct val="90000"/>
                </a:lnSpc>
                <a:spcBef>
                  <a:spcPct val="0"/>
                </a:spcBef>
                <a:spcAft>
                  <a:spcPct val="35000"/>
                </a:spcAft>
              </a:pPr>
              <a:r>
                <a:rPr lang="en-US" sz="1800" kern="1200" dirty="0" smtClean="0">
                  <a:latin typeface="Century Gothic" panose="020B0502020202020204" pitchFamily="34" charset="0"/>
                </a:rPr>
                <a:t>Progress &amp; Attainment</a:t>
              </a:r>
              <a:endParaRPr lang="en-US" sz="1800" kern="1200" dirty="0">
                <a:latin typeface="Century Gothic" panose="020B0502020202020204" pitchFamily="34" charset="0"/>
              </a:endParaRPr>
            </a:p>
          </p:txBody>
        </p:sp>
        <p:sp>
          <p:nvSpPr>
            <p:cNvPr id="10" name="Freeform 9"/>
            <p:cNvSpPr/>
            <p:nvPr/>
          </p:nvSpPr>
          <p:spPr>
            <a:xfrm>
              <a:off x="1233481" y="2670913"/>
              <a:ext cx="1824047" cy="1854217"/>
            </a:xfrm>
            <a:custGeom>
              <a:avLst/>
              <a:gdLst>
                <a:gd name="connsiteX0" fmla="*/ 0 w 1824047"/>
                <a:gd name="connsiteY0" fmla="*/ 927109 h 1854217"/>
                <a:gd name="connsiteX1" fmla="*/ 912024 w 1824047"/>
                <a:gd name="connsiteY1" fmla="*/ 0 h 1854217"/>
                <a:gd name="connsiteX2" fmla="*/ 1824048 w 1824047"/>
                <a:gd name="connsiteY2" fmla="*/ 927109 h 1854217"/>
                <a:gd name="connsiteX3" fmla="*/ 912024 w 1824047"/>
                <a:gd name="connsiteY3" fmla="*/ 1854218 h 1854217"/>
                <a:gd name="connsiteX4" fmla="*/ 0 w 1824047"/>
                <a:gd name="connsiteY4" fmla="*/ 927109 h 18542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4047" h="1854217">
                  <a:moveTo>
                    <a:pt x="0" y="927109"/>
                  </a:moveTo>
                  <a:cubicBezTo>
                    <a:pt x="0" y="415081"/>
                    <a:pt x="408327" y="0"/>
                    <a:pt x="912024" y="0"/>
                  </a:cubicBezTo>
                  <a:cubicBezTo>
                    <a:pt x="1415721" y="0"/>
                    <a:pt x="1824048" y="415081"/>
                    <a:pt x="1824048" y="927109"/>
                  </a:cubicBezTo>
                  <a:cubicBezTo>
                    <a:pt x="1824048" y="1439137"/>
                    <a:pt x="1415721" y="1854218"/>
                    <a:pt x="912024" y="1854218"/>
                  </a:cubicBezTo>
                  <a:cubicBezTo>
                    <a:pt x="408327" y="1854218"/>
                    <a:pt x="0" y="1439137"/>
                    <a:pt x="0" y="927109"/>
                  </a:cubicBez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87445" tIns="291864" rIns="287445" bIns="291864" numCol="1" spcCol="1270" anchor="ctr" anchorCtr="0">
              <a:noAutofit/>
            </a:bodyPr>
            <a:lstStyle/>
            <a:p>
              <a:pPr lvl="0" algn="ctr" defTabSz="711200">
                <a:lnSpc>
                  <a:spcPct val="90000"/>
                </a:lnSpc>
                <a:spcBef>
                  <a:spcPct val="0"/>
                </a:spcBef>
                <a:spcAft>
                  <a:spcPct val="35000"/>
                </a:spcAft>
              </a:pPr>
              <a:r>
                <a:rPr lang="en-US" sz="1600" kern="1200" dirty="0" smtClean="0">
                  <a:latin typeface="Century Gothic" panose="020B0502020202020204" pitchFamily="34" charset="0"/>
                </a:rPr>
                <a:t>Attendance</a:t>
              </a:r>
              <a:endParaRPr lang="en-US" sz="1600" kern="1200" dirty="0">
                <a:latin typeface="Century Gothic" panose="020B0502020202020204" pitchFamily="34" charset="0"/>
              </a:endParaRPr>
            </a:p>
          </p:txBody>
        </p:sp>
        <p:sp>
          <p:nvSpPr>
            <p:cNvPr id="11" name="Freeform 10"/>
            <p:cNvSpPr/>
            <p:nvPr/>
          </p:nvSpPr>
          <p:spPr>
            <a:xfrm>
              <a:off x="3027991" y="2669055"/>
              <a:ext cx="1839288" cy="1781968"/>
            </a:xfrm>
            <a:custGeom>
              <a:avLst/>
              <a:gdLst>
                <a:gd name="connsiteX0" fmla="*/ 0 w 1839288"/>
                <a:gd name="connsiteY0" fmla="*/ 890984 h 1781968"/>
                <a:gd name="connsiteX1" fmla="*/ 919644 w 1839288"/>
                <a:gd name="connsiteY1" fmla="*/ 0 h 1781968"/>
                <a:gd name="connsiteX2" fmla="*/ 1839288 w 1839288"/>
                <a:gd name="connsiteY2" fmla="*/ 890984 h 1781968"/>
                <a:gd name="connsiteX3" fmla="*/ 919644 w 1839288"/>
                <a:gd name="connsiteY3" fmla="*/ 1781968 h 1781968"/>
                <a:gd name="connsiteX4" fmla="*/ 0 w 1839288"/>
                <a:gd name="connsiteY4" fmla="*/ 890984 h 1781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9288" h="1781968">
                  <a:moveTo>
                    <a:pt x="0" y="890984"/>
                  </a:moveTo>
                  <a:cubicBezTo>
                    <a:pt x="0" y="398907"/>
                    <a:pt x="411739" y="0"/>
                    <a:pt x="919644" y="0"/>
                  </a:cubicBezTo>
                  <a:cubicBezTo>
                    <a:pt x="1427549" y="0"/>
                    <a:pt x="1839288" y="398907"/>
                    <a:pt x="1839288" y="890984"/>
                  </a:cubicBezTo>
                  <a:cubicBezTo>
                    <a:pt x="1839288" y="1383061"/>
                    <a:pt x="1427549" y="1781968"/>
                    <a:pt x="919644" y="1781968"/>
                  </a:cubicBezTo>
                  <a:cubicBezTo>
                    <a:pt x="411739" y="1781968"/>
                    <a:pt x="0" y="1383061"/>
                    <a:pt x="0" y="890984"/>
                  </a:cubicBez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92217" tIns="283823" rIns="292217" bIns="283823" numCol="1" spcCol="1270" anchor="ctr" anchorCtr="0">
              <a:noAutofit/>
            </a:bodyPr>
            <a:lstStyle/>
            <a:p>
              <a:pPr lvl="0" algn="ctr" defTabSz="800100">
                <a:lnSpc>
                  <a:spcPct val="90000"/>
                </a:lnSpc>
                <a:spcBef>
                  <a:spcPct val="0"/>
                </a:spcBef>
                <a:spcAft>
                  <a:spcPct val="35000"/>
                </a:spcAft>
              </a:pPr>
              <a:r>
                <a:rPr lang="en-US" sz="1800" kern="1200" dirty="0" smtClean="0">
                  <a:latin typeface="Century Gothic" panose="020B0502020202020204" pitchFamily="34" charset="0"/>
                </a:rPr>
                <a:t>Emotional well-being</a:t>
              </a:r>
              <a:endParaRPr lang="en-US" sz="1800" kern="1200" dirty="0">
                <a:latin typeface="Century Gothic" panose="020B0502020202020204" pitchFamily="34" charset="0"/>
              </a:endParaRPr>
            </a:p>
          </p:txBody>
        </p:sp>
        <p:sp>
          <p:nvSpPr>
            <p:cNvPr id="12" name="Shape 11"/>
            <p:cNvSpPr/>
            <p:nvPr/>
          </p:nvSpPr>
          <p:spPr>
            <a:xfrm>
              <a:off x="771501" y="2551137"/>
              <a:ext cx="4581572" cy="3454905"/>
            </a:xfrm>
            <a:prstGeom prst="funnel">
              <a:avLst/>
            </a:pr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sp>
      </p:grpSp>
      <p:pic>
        <p:nvPicPr>
          <p:cNvPr id="14" name="Picture 13"/>
          <p:cNvPicPr>
            <a:picLocks noChangeAspect="1"/>
          </p:cNvPicPr>
          <p:nvPr/>
        </p:nvPicPr>
        <p:blipFill>
          <a:blip r:embed="rId3"/>
          <a:stretch>
            <a:fillRect/>
          </a:stretch>
        </p:blipFill>
        <p:spPr>
          <a:xfrm>
            <a:off x="1562800" y="2556396"/>
            <a:ext cx="6063996" cy="4204294"/>
          </a:xfrm>
          <a:prstGeom prst="rect">
            <a:avLst/>
          </a:prstGeom>
        </p:spPr>
      </p:pic>
    </p:spTree>
    <p:extLst>
      <p:ext uri="{BB962C8B-B14F-4D97-AF65-F5344CB8AC3E}">
        <p14:creationId xmlns:p14="http://schemas.microsoft.com/office/powerpoint/2010/main" val="33882747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2" name="Rectangle 1"/>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What is looks like at PJS…</a:t>
            </a:r>
            <a:endParaRPr lang="en-GB" sz="3200" b="1" dirty="0">
              <a:latin typeface="Century Gothic" panose="020B0502020202020204" pitchFamily="34" charset="0"/>
            </a:endParaRPr>
          </a:p>
        </p:txBody>
      </p:sp>
      <p:sp>
        <p:nvSpPr>
          <p:cNvPr id="3" name="TextBox 2"/>
          <p:cNvSpPr txBox="1"/>
          <p:nvPr/>
        </p:nvSpPr>
        <p:spPr>
          <a:xfrm>
            <a:off x="128431" y="710992"/>
            <a:ext cx="2569029" cy="461665"/>
          </a:xfrm>
          <a:prstGeom prst="rect">
            <a:avLst/>
          </a:prstGeom>
          <a:noFill/>
        </p:spPr>
        <p:txBody>
          <a:bodyPr wrap="square" rtlCol="0">
            <a:spAutoFit/>
          </a:bodyPr>
          <a:lstStyle/>
          <a:p>
            <a:r>
              <a:rPr lang="en-GB" sz="2000" dirty="0" smtClean="0">
                <a:latin typeface="Century Gothic" panose="020B0502020202020204" pitchFamily="34" charset="0"/>
              </a:rPr>
              <a:t>Tracker</a:t>
            </a:r>
            <a:r>
              <a:rPr lang="en-GB" sz="2400" dirty="0" smtClean="0">
                <a:latin typeface="Century Gothic" panose="020B0502020202020204" pitchFamily="34" charset="0"/>
              </a:rPr>
              <a:t> </a:t>
            </a:r>
            <a:r>
              <a:rPr lang="en-GB" dirty="0"/>
              <a:t> </a:t>
            </a:r>
          </a:p>
        </p:txBody>
      </p:sp>
      <p:sp>
        <p:nvSpPr>
          <p:cNvPr id="6" name="Rectangle 5"/>
          <p:cNvSpPr/>
          <p:nvPr/>
        </p:nvSpPr>
        <p:spPr>
          <a:xfrm>
            <a:off x="128431" y="1238393"/>
            <a:ext cx="5641152" cy="1709379"/>
          </a:xfrm>
          <a:prstGeom prst="rect">
            <a:avLst/>
          </a:prstGeom>
        </p:spPr>
        <p:txBody>
          <a:bodyPr wrap="square">
            <a:spAutoFit/>
          </a:bodyPr>
          <a:lstStyle/>
          <a:p>
            <a:pPr>
              <a:lnSpc>
                <a:spcPct val="119000"/>
              </a:lnSpc>
              <a:spcAft>
                <a:spcPts val="600"/>
              </a:spcAft>
            </a:pPr>
            <a:r>
              <a:rPr lang="en-GB" kern="1400" dirty="0" smtClean="0">
                <a:solidFill>
                  <a:srgbClr val="000000"/>
                </a:solidFill>
                <a:latin typeface="Century Gothic" panose="020B0502020202020204" pitchFamily="34" charset="0"/>
              </a:rPr>
              <a:t>The information gathered on the passport is considered alongside knowledge of how the child is learning in the classroom. Next steps/targets are identified on a personalised tracker.</a:t>
            </a:r>
            <a:endParaRPr lang="en-GB" kern="1400" dirty="0">
              <a:solidFill>
                <a:srgbClr val="000000"/>
              </a:solidFill>
              <a:latin typeface="Century Gothic" panose="020B0502020202020204" pitchFamily="34" charset="0"/>
            </a:endParaRPr>
          </a:p>
        </p:txBody>
      </p:sp>
      <p:graphicFrame>
        <p:nvGraphicFramePr>
          <p:cNvPr id="8" name="Diagram 7"/>
          <p:cNvGraphicFramePr/>
          <p:nvPr>
            <p:extLst>
              <p:ext uri="{D42A27DB-BD31-4B8C-83A1-F6EECF244321}">
                <p14:modId xmlns:p14="http://schemas.microsoft.com/office/powerpoint/2010/main" val="3928869527"/>
              </p:ext>
            </p:extLst>
          </p:nvPr>
        </p:nvGraphicFramePr>
        <p:xfrm>
          <a:off x="5636029" y="154288"/>
          <a:ext cx="6394883" cy="41766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10383843" y="728857"/>
            <a:ext cx="1785670" cy="468611"/>
          </a:xfrm>
          <a:prstGeom prst="rect">
            <a:avLst/>
          </a:prstGeom>
          <a:noFill/>
        </p:spPr>
        <p:txBody>
          <a:bodyPr wrap="square" rtlCol="0">
            <a:spAutoFit/>
          </a:bodyPr>
          <a:lstStyle/>
          <a:p>
            <a:r>
              <a:rPr lang="en-GB" sz="2700" b="1" dirty="0" smtClean="0">
                <a:latin typeface="Century Gothic" panose="020B0502020202020204" pitchFamily="34" charset="0"/>
              </a:rPr>
              <a:t>Trackers</a:t>
            </a:r>
            <a:endParaRPr lang="en-GB" sz="2700" b="1" dirty="0">
              <a:latin typeface="Century Gothic" panose="020B0502020202020204" pitchFamily="34" charset="0"/>
            </a:endParaRPr>
          </a:p>
        </p:txBody>
      </p:sp>
      <p:grpSp>
        <p:nvGrpSpPr>
          <p:cNvPr id="10" name="Group 9"/>
          <p:cNvGrpSpPr/>
          <p:nvPr/>
        </p:nvGrpSpPr>
        <p:grpSpPr>
          <a:xfrm>
            <a:off x="5759497" y="184953"/>
            <a:ext cx="2455144" cy="1975408"/>
            <a:chOff x="2211695" y="194803"/>
            <a:chExt cx="2364775" cy="2205609"/>
          </a:xfrm>
          <a:scene3d>
            <a:camera prst="orthographicFront"/>
            <a:lightRig rig="threePt" dir="t">
              <a:rot lat="0" lon="0" rev="7500000"/>
            </a:lightRig>
          </a:scene3d>
        </p:grpSpPr>
        <p:sp>
          <p:nvSpPr>
            <p:cNvPr id="11" name="Shape 10"/>
            <p:cNvSpPr/>
            <p:nvPr/>
          </p:nvSpPr>
          <p:spPr>
            <a:xfrm rot="20700000">
              <a:off x="2211695" y="194803"/>
              <a:ext cx="2364775" cy="2205609"/>
            </a:xfrm>
            <a:prstGeom prst="gear6">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2" name="Shape 4"/>
            <p:cNvSpPr txBox="1"/>
            <p:nvPr/>
          </p:nvSpPr>
          <p:spPr>
            <a:xfrm>
              <a:off x="2739800" y="669117"/>
              <a:ext cx="1308565" cy="1256980"/>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Century Gothic" panose="020B0502020202020204" pitchFamily="34" charset="0"/>
                </a:rPr>
                <a:t>Data &amp; Assessment</a:t>
              </a:r>
              <a:endParaRPr lang="en-US" sz="1800" kern="1200" dirty="0">
                <a:latin typeface="Century Gothic" panose="020B0502020202020204" pitchFamily="34" charset="0"/>
              </a:endParaRPr>
            </a:p>
          </p:txBody>
        </p:sp>
      </p:grpSp>
      <p:pic>
        <p:nvPicPr>
          <p:cNvPr id="4" name="Picture 3"/>
          <p:cNvPicPr>
            <a:picLocks noChangeAspect="1"/>
          </p:cNvPicPr>
          <p:nvPr/>
        </p:nvPicPr>
        <p:blipFill>
          <a:blip r:embed="rId8"/>
          <a:stretch>
            <a:fillRect/>
          </a:stretch>
        </p:blipFill>
        <p:spPr>
          <a:xfrm>
            <a:off x="455325" y="2947772"/>
            <a:ext cx="5537504" cy="3747340"/>
          </a:xfrm>
          <a:prstGeom prst="rect">
            <a:avLst/>
          </a:prstGeom>
        </p:spPr>
      </p:pic>
    </p:spTree>
    <p:extLst>
      <p:ext uri="{BB962C8B-B14F-4D97-AF65-F5344CB8AC3E}">
        <p14:creationId xmlns:p14="http://schemas.microsoft.com/office/powerpoint/2010/main" val="1850994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2" name="Rectangle 1"/>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What is looks like at PJS…</a:t>
            </a:r>
            <a:endParaRPr lang="en-GB" sz="3200" b="1" dirty="0">
              <a:latin typeface="Century Gothic" panose="020B0502020202020204" pitchFamily="34" charset="0"/>
            </a:endParaRPr>
          </a:p>
        </p:txBody>
      </p:sp>
      <p:sp>
        <p:nvSpPr>
          <p:cNvPr id="3" name="TextBox 2"/>
          <p:cNvSpPr txBox="1"/>
          <p:nvPr/>
        </p:nvSpPr>
        <p:spPr>
          <a:xfrm>
            <a:off x="644434" y="1341120"/>
            <a:ext cx="2569029" cy="461665"/>
          </a:xfrm>
          <a:prstGeom prst="rect">
            <a:avLst/>
          </a:prstGeom>
          <a:noFill/>
        </p:spPr>
        <p:txBody>
          <a:bodyPr wrap="square" rtlCol="0">
            <a:spAutoFit/>
          </a:bodyPr>
          <a:lstStyle/>
          <a:p>
            <a:r>
              <a:rPr lang="en-GB" sz="2400" dirty="0" smtClean="0">
                <a:latin typeface="Century Gothic" panose="020B0502020202020204" pitchFamily="34" charset="0"/>
              </a:rPr>
              <a:t>Conference</a:t>
            </a:r>
            <a:endParaRPr lang="en-GB" sz="2400" dirty="0">
              <a:latin typeface="Century Gothic" panose="020B0502020202020204" pitchFamily="34" charset="0"/>
            </a:endParaRPr>
          </a:p>
        </p:txBody>
      </p:sp>
      <p:sp>
        <p:nvSpPr>
          <p:cNvPr id="4" name="Rectangle 3"/>
          <p:cNvSpPr/>
          <p:nvPr/>
        </p:nvSpPr>
        <p:spPr>
          <a:xfrm>
            <a:off x="644434" y="2049353"/>
            <a:ext cx="6096000" cy="3022366"/>
          </a:xfrm>
          <a:prstGeom prst="rect">
            <a:avLst/>
          </a:prstGeom>
        </p:spPr>
        <p:txBody>
          <a:bodyPr>
            <a:spAutoFit/>
          </a:bodyPr>
          <a:lstStyle/>
          <a:p>
            <a:pPr>
              <a:lnSpc>
                <a:spcPct val="119000"/>
              </a:lnSpc>
              <a:spcAft>
                <a:spcPts val="600"/>
              </a:spcAft>
            </a:pPr>
            <a:r>
              <a:rPr lang="en-GB" sz="2000" kern="1400" dirty="0" smtClean="0">
                <a:solidFill>
                  <a:srgbClr val="000000"/>
                </a:solidFill>
                <a:latin typeface="Century Gothic" panose="020B0502020202020204" pitchFamily="34" charset="0"/>
              </a:rPr>
              <a:t>The class teacher will spend time 1:1 with your child every few weeks. This time is spent reviewing the tracker targets and how the teacher can further support your child’s learning. It is also a time for the child to reflect on their learning and progress – how they learn best and how they can use these strategies to help them learn better in other areas.</a:t>
            </a:r>
            <a:endParaRPr lang="en-GB" sz="2000" kern="1400" dirty="0">
              <a:solidFill>
                <a:srgbClr val="000000"/>
              </a:solidFill>
              <a:latin typeface="Century Gothic" panose="020B0502020202020204" pitchFamily="34" charset="0"/>
            </a:endParaRPr>
          </a:p>
        </p:txBody>
      </p:sp>
      <p:pic>
        <p:nvPicPr>
          <p:cNvPr id="1026" name="Picture 2" descr="✓ Two people are talking on a white background. Vector illustration.  premium vector in Adobe Illustrator ai ( .ai ) format, Encapsulated  PostScript eps ( .eps ) forma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7928" y="1878388"/>
            <a:ext cx="4662531" cy="4043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0022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5" name="Rectangle 4"/>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A Tiered Approach to Pupil Premium</a:t>
            </a:r>
            <a:endParaRPr lang="en-GB" sz="3200" b="1" dirty="0">
              <a:latin typeface="Century Gothic" panose="020B0502020202020204" pitchFamily="34" charset="0"/>
            </a:endParaRPr>
          </a:p>
        </p:txBody>
      </p:sp>
      <p:sp>
        <p:nvSpPr>
          <p:cNvPr id="17" name="Rectangle 16"/>
          <p:cNvSpPr/>
          <p:nvPr/>
        </p:nvSpPr>
        <p:spPr>
          <a:xfrm>
            <a:off x="5739675" y="1286137"/>
            <a:ext cx="5986901" cy="3416320"/>
          </a:xfrm>
          <a:prstGeom prst="rect">
            <a:avLst/>
          </a:prstGeom>
        </p:spPr>
        <p:txBody>
          <a:bodyPr wrap="square">
            <a:spAutoFit/>
          </a:bodyPr>
          <a:lstStyle/>
          <a:p>
            <a:r>
              <a:rPr lang="en-GB" sz="2400" dirty="0">
                <a:solidFill>
                  <a:schemeClr val="accent6">
                    <a:lumMod val="75000"/>
                  </a:schemeClr>
                </a:solidFill>
                <a:latin typeface="+mj-lt"/>
              </a:rPr>
              <a:t>Evidence consistently shows the positive impact that targeted academic support can have, including on those who are not making good progress across the spectrum of achievement. </a:t>
            </a:r>
            <a:r>
              <a:rPr lang="en-GB" sz="2400" dirty="0" smtClean="0">
                <a:solidFill>
                  <a:schemeClr val="accent6">
                    <a:lumMod val="75000"/>
                  </a:schemeClr>
                </a:solidFill>
                <a:latin typeface="+mj-lt"/>
              </a:rPr>
              <a:t>We </a:t>
            </a:r>
            <a:r>
              <a:rPr lang="en-GB" sz="2400" dirty="0">
                <a:solidFill>
                  <a:schemeClr val="accent6">
                    <a:lumMod val="75000"/>
                  </a:schemeClr>
                </a:solidFill>
                <a:latin typeface="+mj-lt"/>
              </a:rPr>
              <a:t>consider how classroom teachers and teaching assistants can provide targeted academic support, including how to link structured one-to-one or small group intervention to classroom teaching.</a:t>
            </a:r>
          </a:p>
        </p:txBody>
      </p:sp>
      <p:grpSp>
        <p:nvGrpSpPr>
          <p:cNvPr id="20" name="Group 19"/>
          <p:cNvGrpSpPr/>
          <p:nvPr/>
        </p:nvGrpSpPr>
        <p:grpSpPr>
          <a:xfrm>
            <a:off x="466517" y="3143794"/>
            <a:ext cx="5464020" cy="3331062"/>
            <a:chOff x="3239744" y="2530115"/>
            <a:chExt cx="4592859" cy="2742605"/>
          </a:xfrm>
        </p:grpSpPr>
        <p:pic>
          <p:nvPicPr>
            <p:cNvPr id="21" name="Picture 2" descr="Catchup Premiu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1508" t="29839" r="31569" b="14774"/>
            <a:stretch/>
          </p:blipFill>
          <p:spPr bwMode="auto">
            <a:xfrm>
              <a:off x="3767991" y="2530115"/>
              <a:ext cx="2688831" cy="2742605"/>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3239744" y="2649379"/>
              <a:ext cx="1898468" cy="646331"/>
            </a:xfrm>
            <a:prstGeom prst="rect">
              <a:avLst/>
            </a:prstGeom>
            <a:noFill/>
          </p:spPr>
          <p:txBody>
            <a:bodyPr wrap="square" rtlCol="0">
              <a:spAutoFit/>
            </a:bodyPr>
            <a:lstStyle/>
            <a:p>
              <a:r>
                <a:rPr lang="en-GB" dirty="0" smtClean="0"/>
                <a:t>Quality First Inclusive Teaching</a:t>
              </a:r>
              <a:endParaRPr lang="en-GB" dirty="0"/>
            </a:p>
          </p:txBody>
        </p:sp>
        <p:sp>
          <p:nvSpPr>
            <p:cNvPr id="23" name="TextBox 22"/>
            <p:cNvSpPr txBox="1"/>
            <p:nvPr/>
          </p:nvSpPr>
          <p:spPr>
            <a:xfrm>
              <a:off x="5246245" y="4578428"/>
              <a:ext cx="1898468" cy="369332"/>
            </a:xfrm>
            <a:prstGeom prst="rect">
              <a:avLst/>
            </a:prstGeom>
            <a:noFill/>
          </p:spPr>
          <p:txBody>
            <a:bodyPr wrap="square" rtlCol="0">
              <a:spAutoFit/>
            </a:bodyPr>
            <a:lstStyle/>
            <a:p>
              <a:r>
                <a:rPr lang="en-GB" dirty="0" smtClean="0"/>
                <a:t>Wider Strategies</a:t>
              </a:r>
              <a:endParaRPr lang="en-GB" dirty="0"/>
            </a:p>
          </p:txBody>
        </p:sp>
        <p:sp>
          <p:nvSpPr>
            <p:cNvPr id="24" name="TextBox 23"/>
            <p:cNvSpPr txBox="1"/>
            <p:nvPr/>
          </p:nvSpPr>
          <p:spPr>
            <a:xfrm>
              <a:off x="5934135" y="3170490"/>
              <a:ext cx="1898468" cy="646331"/>
            </a:xfrm>
            <a:prstGeom prst="rect">
              <a:avLst/>
            </a:prstGeom>
            <a:noFill/>
          </p:spPr>
          <p:txBody>
            <a:bodyPr wrap="square" rtlCol="0">
              <a:spAutoFit/>
            </a:bodyPr>
            <a:lstStyle/>
            <a:p>
              <a:r>
                <a:rPr lang="en-GB" dirty="0" smtClean="0"/>
                <a:t>Targeted Academic Support</a:t>
              </a:r>
              <a:endParaRPr lang="en-GB" dirty="0"/>
            </a:p>
          </p:txBody>
        </p:sp>
      </p:grpSp>
      <p:pic>
        <p:nvPicPr>
          <p:cNvPr id="3078" name="Picture 6" descr="How can education systems embrace innovation? - OECD Education and Skills  Toda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78318" y="1007497"/>
            <a:ext cx="1445874" cy="1445874"/>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5739675" y="745887"/>
            <a:ext cx="3152501" cy="523220"/>
          </a:xfrm>
          <a:prstGeom prst="rect">
            <a:avLst/>
          </a:prstGeom>
          <a:noFill/>
        </p:spPr>
        <p:txBody>
          <a:bodyPr wrap="square" rtlCol="0">
            <a:spAutoFit/>
          </a:bodyPr>
          <a:lstStyle/>
          <a:p>
            <a:r>
              <a:rPr lang="en-GB" sz="2800" b="1" dirty="0" smtClean="0">
                <a:solidFill>
                  <a:srgbClr val="00B0F0"/>
                </a:solidFill>
              </a:rPr>
              <a:t>2.</a:t>
            </a:r>
            <a:r>
              <a:rPr lang="en-GB" dirty="0" smtClean="0"/>
              <a:t> </a:t>
            </a:r>
            <a:r>
              <a:rPr lang="en-GB" b="1" dirty="0" smtClean="0"/>
              <a:t>Targeted Academic Support</a:t>
            </a:r>
            <a:endParaRPr lang="en-GB" b="1" dirty="0"/>
          </a:p>
        </p:txBody>
      </p:sp>
    </p:spTree>
    <p:extLst>
      <p:ext uri="{BB962C8B-B14F-4D97-AF65-F5344CB8AC3E}">
        <p14:creationId xmlns:p14="http://schemas.microsoft.com/office/powerpoint/2010/main" val="19311957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8" name="TextBox 7"/>
          <p:cNvSpPr txBox="1"/>
          <p:nvPr/>
        </p:nvSpPr>
        <p:spPr>
          <a:xfrm>
            <a:off x="6197238" y="959331"/>
            <a:ext cx="5282248" cy="2960914"/>
          </a:xfrm>
          <a:prstGeom prst="rect">
            <a:avLst/>
          </a:prstGeom>
          <a:solidFill>
            <a:srgbClr val="C1EFFF"/>
          </a:solidFill>
          <a:ln w="28575">
            <a:solidFill>
              <a:srgbClr val="00B0F0"/>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p:txBody>
      </p:sp>
      <p:sp>
        <p:nvSpPr>
          <p:cNvPr id="17" name="Rectangle 16"/>
          <p:cNvSpPr/>
          <p:nvPr/>
        </p:nvSpPr>
        <p:spPr>
          <a:xfrm>
            <a:off x="6502196" y="1578013"/>
            <a:ext cx="4187751" cy="2246769"/>
          </a:xfrm>
          <a:prstGeom prst="rect">
            <a:avLst/>
          </a:prstGeom>
        </p:spPr>
        <p:txBody>
          <a:bodyPr wrap="square">
            <a:spAutoFit/>
          </a:bodyPr>
          <a:lstStyle/>
          <a:p>
            <a:pPr marL="285750" indent="-285750">
              <a:buFont typeface="Arial" panose="020B0604020202020204" pitchFamily="34" charset="0"/>
              <a:buChar char="•"/>
            </a:pPr>
            <a:r>
              <a:rPr lang="en-GB" sz="2000" dirty="0" smtClean="0">
                <a:latin typeface="+mj-lt"/>
              </a:rPr>
              <a:t>Providing high-quality group tuition during school by the class teacher to ‘bridge the gap’.</a:t>
            </a:r>
          </a:p>
          <a:p>
            <a:pPr marL="285750" indent="-285750">
              <a:buFont typeface="Arial" panose="020B0604020202020204" pitchFamily="34" charset="0"/>
              <a:buChar char="•"/>
            </a:pPr>
            <a:r>
              <a:rPr lang="en-GB" sz="2000" dirty="0" smtClean="0">
                <a:latin typeface="+mj-lt"/>
              </a:rPr>
              <a:t>Teaching Assistants providing one to one and small group targeted support</a:t>
            </a:r>
          </a:p>
          <a:p>
            <a:pPr marL="285750" indent="-285750">
              <a:buFont typeface="Arial" panose="020B0604020202020204" pitchFamily="34" charset="0"/>
              <a:buChar char="•"/>
            </a:pPr>
            <a:r>
              <a:rPr lang="en-GB" sz="2000" dirty="0" smtClean="0">
                <a:latin typeface="+mj-lt"/>
              </a:rPr>
              <a:t>Specific catch up planning for pupils.</a:t>
            </a:r>
          </a:p>
        </p:txBody>
      </p:sp>
      <p:sp>
        <p:nvSpPr>
          <p:cNvPr id="25" name="TextBox 24"/>
          <p:cNvSpPr txBox="1"/>
          <p:nvPr/>
        </p:nvSpPr>
        <p:spPr>
          <a:xfrm>
            <a:off x="6502196" y="1007062"/>
            <a:ext cx="3693818" cy="523220"/>
          </a:xfrm>
          <a:prstGeom prst="rect">
            <a:avLst/>
          </a:prstGeom>
          <a:noFill/>
        </p:spPr>
        <p:txBody>
          <a:bodyPr wrap="square" rtlCol="0">
            <a:spAutoFit/>
          </a:bodyPr>
          <a:lstStyle/>
          <a:p>
            <a:r>
              <a:rPr lang="en-GB" sz="2800" b="1" dirty="0" smtClean="0">
                <a:solidFill>
                  <a:srgbClr val="00B0F0"/>
                </a:solidFill>
              </a:rPr>
              <a:t>2.</a:t>
            </a:r>
            <a:r>
              <a:rPr lang="en-GB" dirty="0" smtClean="0"/>
              <a:t> </a:t>
            </a:r>
            <a:r>
              <a:rPr lang="en-GB" sz="2000" b="1" dirty="0" smtClean="0"/>
              <a:t>Targeted Academic Support</a:t>
            </a:r>
            <a:endParaRPr lang="en-GB" sz="2000" b="1" dirty="0"/>
          </a:p>
        </p:txBody>
      </p:sp>
      <p:grpSp>
        <p:nvGrpSpPr>
          <p:cNvPr id="27" name="Group 26"/>
          <p:cNvGrpSpPr/>
          <p:nvPr/>
        </p:nvGrpSpPr>
        <p:grpSpPr>
          <a:xfrm>
            <a:off x="733217" y="2974809"/>
            <a:ext cx="5464020" cy="3331062"/>
            <a:chOff x="3239744" y="2530115"/>
            <a:chExt cx="4592859" cy="2742605"/>
          </a:xfrm>
        </p:grpSpPr>
        <p:pic>
          <p:nvPicPr>
            <p:cNvPr id="28" name="Picture 2" descr="Catchup Premiu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1508" t="29839" r="31569" b="14774"/>
            <a:stretch/>
          </p:blipFill>
          <p:spPr bwMode="auto">
            <a:xfrm>
              <a:off x="3767991" y="2530115"/>
              <a:ext cx="2688831" cy="274260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3239744" y="2649379"/>
              <a:ext cx="1898468" cy="646331"/>
            </a:xfrm>
            <a:prstGeom prst="rect">
              <a:avLst/>
            </a:prstGeom>
            <a:noFill/>
          </p:spPr>
          <p:txBody>
            <a:bodyPr wrap="square" rtlCol="0">
              <a:spAutoFit/>
            </a:bodyPr>
            <a:lstStyle/>
            <a:p>
              <a:r>
                <a:rPr lang="en-GB" dirty="0" smtClean="0"/>
                <a:t>Quality First Inclusive Teaching</a:t>
              </a:r>
              <a:endParaRPr lang="en-GB" dirty="0"/>
            </a:p>
          </p:txBody>
        </p:sp>
        <p:sp>
          <p:nvSpPr>
            <p:cNvPr id="30" name="TextBox 29"/>
            <p:cNvSpPr txBox="1"/>
            <p:nvPr/>
          </p:nvSpPr>
          <p:spPr>
            <a:xfrm>
              <a:off x="5246245" y="4578428"/>
              <a:ext cx="1898468" cy="369332"/>
            </a:xfrm>
            <a:prstGeom prst="rect">
              <a:avLst/>
            </a:prstGeom>
            <a:noFill/>
          </p:spPr>
          <p:txBody>
            <a:bodyPr wrap="square" rtlCol="0">
              <a:spAutoFit/>
            </a:bodyPr>
            <a:lstStyle/>
            <a:p>
              <a:r>
                <a:rPr lang="en-GB" dirty="0" smtClean="0"/>
                <a:t>Wider Strategies</a:t>
              </a:r>
              <a:endParaRPr lang="en-GB" dirty="0"/>
            </a:p>
          </p:txBody>
        </p:sp>
        <p:sp>
          <p:nvSpPr>
            <p:cNvPr id="31" name="TextBox 30"/>
            <p:cNvSpPr txBox="1"/>
            <p:nvPr/>
          </p:nvSpPr>
          <p:spPr>
            <a:xfrm>
              <a:off x="5934135" y="3170490"/>
              <a:ext cx="1898468" cy="646331"/>
            </a:xfrm>
            <a:prstGeom prst="rect">
              <a:avLst/>
            </a:prstGeom>
            <a:noFill/>
          </p:spPr>
          <p:txBody>
            <a:bodyPr wrap="square" rtlCol="0">
              <a:spAutoFit/>
            </a:bodyPr>
            <a:lstStyle/>
            <a:p>
              <a:r>
                <a:rPr lang="en-GB" dirty="0" smtClean="0"/>
                <a:t>Targeted Academic Support</a:t>
              </a:r>
              <a:endParaRPr lang="en-GB" dirty="0"/>
            </a:p>
          </p:txBody>
        </p:sp>
      </p:grpSp>
      <p:sp>
        <p:nvSpPr>
          <p:cNvPr id="11" name="Rectangle 10"/>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A Tiered Approach to Pupil Premium</a:t>
            </a:r>
            <a:endParaRPr lang="en-GB" sz="3200" b="1" dirty="0">
              <a:latin typeface="Century Gothic" panose="020B0502020202020204" pitchFamily="34" charset="0"/>
            </a:endParaRPr>
          </a:p>
        </p:txBody>
      </p:sp>
    </p:spTree>
    <p:extLst>
      <p:ext uri="{BB962C8B-B14F-4D97-AF65-F5344CB8AC3E}">
        <p14:creationId xmlns:p14="http://schemas.microsoft.com/office/powerpoint/2010/main" val="26900262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2" name="Rectangle 1"/>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What is looks like at PJS…</a:t>
            </a:r>
            <a:endParaRPr lang="en-GB" sz="3200" b="1" dirty="0">
              <a:latin typeface="Century Gothic" panose="020B0502020202020204" pitchFamily="34" charset="0"/>
            </a:endParaRPr>
          </a:p>
        </p:txBody>
      </p:sp>
      <p:sp>
        <p:nvSpPr>
          <p:cNvPr id="3" name="TextBox 2"/>
          <p:cNvSpPr txBox="1"/>
          <p:nvPr/>
        </p:nvSpPr>
        <p:spPr>
          <a:xfrm>
            <a:off x="4014650" y="927439"/>
            <a:ext cx="4458789" cy="461665"/>
          </a:xfrm>
          <a:prstGeom prst="rect">
            <a:avLst/>
          </a:prstGeom>
          <a:noFill/>
        </p:spPr>
        <p:txBody>
          <a:bodyPr wrap="square" rtlCol="0">
            <a:spAutoFit/>
          </a:bodyPr>
          <a:lstStyle/>
          <a:p>
            <a:r>
              <a:rPr lang="en-GB" sz="2400" dirty="0" smtClean="0">
                <a:latin typeface="Century Gothic" panose="020B0502020202020204" pitchFamily="34" charset="0"/>
              </a:rPr>
              <a:t>Pupil Premium Champions</a:t>
            </a:r>
            <a:endParaRPr lang="en-GB" sz="2400" dirty="0">
              <a:latin typeface="Century Gothic" panose="020B0502020202020204" pitchFamily="34" charset="0"/>
            </a:endParaRPr>
          </a:p>
        </p:txBody>
      </p:sp>
      <p:sp>
        <p:nvSpPr>
          <p:cNvPr id="4" name="Rectangle 3"/>
          <p:cNvSpPr/>
          <p:nvPr/>
        </p:nvSpPr>
        <p:spPr>
          <a:xfrm>
            <a:off x="3762103" y="1457057"/>
            <a:ext cx="4641668" cy="3388620"/>
          </a:xfrm>
          <a:prstGeom prst="rect">
            <a:avLst/>
          </a:prstGeom>
        </p:spPr>
        <p:txBody>
          <a:bodyPr wrap="square">
            <a:spAutoFit/>
          </a:bodyPr>
          <a:lstStyle/>
          <a:p>
            <a:pPr>
              <a:lnSpc>
                <a:spcPct val="119000"/>
              </a:lnSpc>
              <a:spcAft>
                <a:spcPts val="600"/>
              </a:spcAft>
            </a:pPr>
            <a:r>
              <a:rPr lang="en-GB" sz="2000" kern="1400" dirty="0" smtClean="0">
                <a:solidFill>
                  <a:srgbClr val="000000"/>
                </a:solidFill>
                <a:latin typeface="Century Gothic" panose="020B0502020202020204" pitchFamily="34" charset="0"/>
              </a:rPr>
              <a:t>Alongside the class teacher and teaching assistant, the pupil premium champions work with the children to help them achieve success with their targets. They liaise closely with the class teacher to plan interventions that support the learning they are doing in class and close any gaps. </a:t>
            </a:r>
            <a:endParaRPr lang="en-GB" sz="2000" kern="1400" dirty="0">
              <a:solidFill>
                <a:srgbClr val="000000"/>
              </a:solidFill>
              <a:latin typeface="Century Gothic" panose="020B0502020202020204" pitchFamily="34" charset="0"/>
            </a:endParaRPr>
          </a:p>
        </p:txBody>
      </p:sp>
      <p:pic>
        <p:nvPicPr>
          <p:cNvPr id="2052" name="Picture 4" descr="Champion cup icon Royalty Free Vector Image - VectorStock"/>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418"/>
          <a:stretch/>
        </p:blipFill>
        <p:spPr bwMode="auto">
          <a:xfrm>
            <a:off x="5585417" y="4845677"/>
            <a:ext cx="1317254" cy="188157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071154" y="3221228"/>
            <a:ext cx="1672046" cy="369332"/>
          </a:xfrm>
          <a:prstGeom prst="rect">
            <a:avLst/>
          </a:prstGeom>
          <a:noFill/>
        </p:spPr>
        <p:txBody>
          <a:bodyPr wrap="square" rtlCol="0">
            <a:spAutoFit/>
          </a:bodyPr>
          <a:lstStyle/>
          <a:p>
            <a:pPr algn="ctr"/>
            <a:r>
              <a:rPr lang="en-GB" b="1" dirty="0" smtClean="0">
                <a:latin typeface="Century Gothic" panose="020B0502020202020204" pitchFamily="34" charset="0"/>
              </a:rPr>
              <a:t>Year 3</a:t>
            </a:r>
            <a:endParaRPr lang="en-GB" b="1" dirty="0">
              <a:latin typeface="Century Gothic" panose="020B0502020202020204" pitchFamily="34" charset="0"/>
            </a:endParaRPr>
          </a:p>
        </p:txBody>
      </p:sp>
      <p:sp>
        <p:nvSpPr>
          <p:cNvPr id="9" name="TextBox 8"/>
          <p:cNvSpPr txBox="1"/>
          <p:nvPr/>
        </p:nvSpPr>
        <p:spPr>
          <a:xfrm>
            <a:off x="9080494" y="6191794"/>
            <a:ext cx="1672046" cy="369332"/>
          </a:xfrm>
          <a:prstGeom prst="rect">
            <a:avLst/>
          </a:prstGeom>
          <a:noFill/>
        </p:spPr>
        <p:txBody>
          <a:bodyPr wrap="square" rtlCol="0">
            <a:spAutoFit/>
          </a:bodyPr>
          <a:lstStyle/>
          <a:p>
            <a:pPr algn="ctr"/>
            <a:r>
              <a:rPr lang="en-GB" b="1" dirty="0" smtClean="0">
                <a:latin typeface="Century Gothic" panose="020B0502020202020204" pitchFamily="34" charset="0"/>
              </a:rPr>
              <a:t>Year 6</a:t>
            </a:r>
            <a:endParaRPr lang="en-GB" b="1" dirty="0">
              <a:latin typeface="Century Gothic" panose="020B0502020202020204" pitchFamily="34" charset="0"/>
            </a:endParaRPr>
          </a:p>
        </p:txBody>
      </p:sp>
      <p:sp>
        <p:nvSpPr>
          <p:cNvPr id="10" name="TextBox 9"/>
          <p:cNvSpPr txBox="1"/>
          <p:nvPr/>
        </p:nvSpPr>
        <p:spPr>
          <a:xfrm>
            <a:off x="1071154" y="6191794"/>
            <a:ext cx="1672046" cy="369332"/>
          </a:xfrm>
          <a:prstGeom prst="rect">
            <a:avLst/>
          </a:prstGeom>
          <a:noFill/>
        </p:spPr>
        <p:txBody>
          <a:bodyPr wrap="square" rtlCol="0">
            <a:spAutoFit/>
          </a:bodyPr>
          <a:lstStyle/>
          <a:p>
            <a:pPr algn="ctr"/>
            <a:r>
              <a:rPr lang="en-GB" b="1" dirty="0" smtClean="0">
                <a:latin typeface="Century Gothic" panose="020B0502020202020204" pitchFamily="34" charset="0"/>
              </a:rPr>
              <a:t>Year 4</a:t>
            </a:r>
            <a:endParaRPr lang="en-GB" b="1" dirty="0">
              <a:latin typeface="Century Gothic" panose="020B0502020202020204" pitchFamily="34" charset="0"/>
            </a:endParaRPr>
          </a:p>
        </p:txBody>
      </p:sp>
      <p:sp>
        <p:nvSpPr>
          <p:cNvPr id="11" name="TextBox 10"/>
          <p:cNvSpPr txBox="1"/>
          <p:nvPr/>
        </p:nvSpPr>
        <p:spPr>
          <a:xfrm>
            <a:off x="9113124" y="3221228"/>
            <a:ext cx="1672046" cy="369332"/>
          </a:xfrm>
          <a:prstGeom prst="rect">
            <a:avLst/>
          </a:prstGeom>
          <a:noFill/>
        </p:spPr>
        <p:txBody>
          <a:bodyPr wrap="square" rtlCol="0">
            <a:spAutoFit/>
          </a:bodyPr>
          <a:lstStyle/>
          <a:p>
            <a:pPr algn="ctr"/>
            <a:r>
              <a:rPr lang="en-GB" b="1" dirty="0" smtClean="0">
                <a:latin typeface="Century Gothic" panose="020B0502020202020204" pitchFamily="34" charset="0"/>
              </a:rPr>
              <a:t>Year 5</a:t>
            </a:r>
            <a:endParaRPr lang="en-GB" b="1" dirty="0">
              <a:latin typeface="Century Gothic" panose="020B0502020202020204" pitchFamily="34" charset="0"/>
            </a:endParaRPr>
          </a:p>
        </p:txBody>
      </p:sp>
      <p:pic>
        <p:nvPicPr>
          <p:cNvPr id="5" name="Picture 4"/>
          <p:cNvPicPr>
            <a:picLocks noChangeAspect="1"/>
          </p:cNvPicPr>
          <p:nvPr/>
        </p:nvPicPr>
        <p:blipFill>
          <a:blip r:embed="rId4"/>
          <a:stretch>
            <a:fillRect/>
          </a:stretch>
        </p:blipFill>
        <p:spPr>
          <a:xfrm>
            <a:off x="9075744" y="3795896"/>
            <a:ext cx="1746806" cy="2311489"/>
          </a:xfrm>
          <a:prstGeom prst="rect">
            <a:avLst/>
          </a:prstGeom>
        </p:spPr>
      </p:pic>
      <p:pic>
        <p:nvPicPr>
          <p:cNvPr id="7" name="Picture 6"/>
          <p:cNvPicPr>
            <a:picLocks noChangeAspect="1"/>
          </p:cNvPicPr>
          <p:nvPr/>
        </p:nvPicPr>
        <p:blipFill>
          <a:blip r:embed="rId5"/>
          <a:stretch>
            <a:fillRect/>
          </a:stretch>
        </p:blipFill>
        <p:spPr>
          <a:xfrm>
            <a:off x="1172432" y="3807332"/>
            <a:ext cx="1570768" cy="2300053"/>
          </a:xfrm>
          <a:prstGeom prst="rect">
            <a:avLst/>
          </a:prstGeom>
        </p:spPr>
      </p:pic>
      <p:pic>
        <p:nvPicPr>
          <p:cNvPr id="8" name="Picture 7"/>
          <p:cNvPicPr>
            <a:picLocks noChangeAspect="1"/>
          </p:cNvPicPr>
          <p:nvPr/>
        </p:nvPicPr>
        <p:blipFill>
          <a:blip r:embed="rId6"/>
          <a:stretch>
            <a:fillRect/>
          </a:stretch>
        </p:blipFill>
        <p:spPr>
          <a:xfrm>
            <a:off x="1071154" y="883353"/>
            <a:ext cx="1872206" cy="2305770"/>
          </a:xfrm>
          <a:prstGeom prst="rect">
            <a:avLst/>
          </a:prstGeom>
        </p:spPr>
      </p:pic>
      <p:pic>
        <p:nvPicPr>
          <p:cNvPr id="12" name="Picture 11"/>
          <p:cNvPicPr>
            <a:picLocks noChangeAspect="1"/>
          </p:cNvPicPr>
          <p:nvPr/>
        </p:nvPicPr>
        <p:blipFill>
          <a:blip r:embed="rId7"/>
          <a:stretch>
            <a:fillRect/>
          </a:stretch>
        </p:blipFill>
        <p:spPr>
          <a:xfrm>
            <a:off x="9075744" y="1173928"/>
            <a:ext cx="1772728" cy="2015195"/>
          </a:xfrm>
          <a:prstGeom prst="rect">
            <a:avLst/>
          </a:prstGeom>
        </p:spPr>
      </p:pic>
    </p:spTree>
    <p:extLst>
      <p:ext uri="{BB962C8B-B14F-4D97-AF65-F5344CB8AC3E}">
        <p14:creationId xmlns:p14="http://schemas.microsoft.com/office/powerpoint/2010/main" val="18941161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5" name="Rectangle 4"/>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A Tiered Approach to Pupil Premium</a:t>
            </a:r>
            <a:endParaRPr lang="en-GB" sz="3200" b="1" dirty="0">
              <a:latin typeface="Century Gothic" panose="020B0502020202020204" pitchFamily="34" charset="0"/>
            </a:endParaRPr>
          </a:p>
        </p:txBody>
      </p:sp>
      <p:sp>
        <p:nvSpPr>
          <p:cNvPr id="18" name="Rectangle 17"/>
          <p:cNvSpPr/>
          <p:nvPr/>
        </p:nvSpPr>
        <p:spPr>
          <a:xfrm>
            <a:off x="5295050" y="3724419"/>
            <a:ext cx="5460036" cy="1200329"/>
          </a:xfrm>
          <a:prstGeom prst="rect">
            <a:avLst/>
          </a:prstGeom>
        </p:spPr>
        <p:txBody>
          <a:bodyPr wrap="square">
            <a:spAutoFit/>
          </a:bodyPr>
          <a:lstStyle/>
          <a:p>
            <a:r>
              <a:rPr lang="en-GB" sz="2400" dirty="0" smtClean="0">
                <a:solidFill>
                  <a:schemeClr val="accent6">
                    <a:lumMod val="75000"/>
                  </a:schemeClr>
                </a:solidFill>
                <a:latin typeface="+mj-lt"/>
              </a:rPr>
              <a:t>We aim </a:t>
            </a:r>
            <a:r>
              <a:rPr lang="en-GB" sz="2400" dirty="0">
                <a:solidFill>
                  <a:schemeClr val="accent6">
                    <a:lumMod val="75000"/>
                  </a:schemeClr>
                </a:solidFill>
                <a:latin typeface="+mj-lt"/>
              </a:rPr>
              <a:t>to focus on the most significant </a:t>
            </a:r>
            <a:r>
              <a:rPr lang="en-GB" sz="2400" dirty="0" smtClean="0">
                <a:solidFill>
                  <a:schemeClr val="accent6">
                    <a:lumMod val="75000"/>
                  </a:schemeClr>
                </a:solidFill>
                <a:latin typeface="+mj-lt"/>
              </a:rPr>
              <a:t>needs, </a:t>
            </a:r>
            <a:r>
              <a:rPr lang="en-GB" sz="2400" dirty="0">
                <a:solidFill>
                  <a:schemeClr val="accent6">
                    <a:lumMod val="75000"/>
                  </a:schemeClr>
                </a:solidFill>
                <a:latin typeface="+mj-lt"/>
              </a:rPr>
              <a:t>including attendance, behaviour and social/emotional support.</a:t>
            </a:r>
          </a:p>
        </p:txBody>
      </p:sp>
      <p:pic>
        <p:nvPicPr>
          <p:cNvPr id="3080" name="Picture 8" descr="Social and Emotional Support available – Guid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5086" y="3911831"/>
            <a:ext cx="1221747" cy="1194836"/>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p:nvGrpSpPr>
        <p:grpSpPr>
          <a:xfrm>
            <a:off x="649397" y="1236617"/>
            <a:ext cx="5464020" cy="3331062"/>
            <a:chOff x="3239744" y="2530115"/>
            <a:chExt cx="4592859" cy="2742605"/>
          </a:xfrm>
        </p:grpSpPr>
        <p:pic>
          <p:nvPicPr>
            <p:cNvPr id="19" name="Picture 2" descr="Catchup Premiu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1508" t="29839" r="31569" b="14774"/>
            <a:stretch/>
          </p:blipFill>
          <p:spPr bwMode="auto">
            <a:xfrm>
              <a:off x="3767991" y="2530115"/>
              <a:ext cx="2688831" cy="2742605"/>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p:nvSpPr>
          <p:spPr>
            <a:xfrm>
              <a:off x="3239744" y="2649379"/>
              <a:ext cx="1898468" cy="646331"/>
            </a:xfrm>
            <a:prstGeom prst="rect">
              <a:avLst/>
            </a:prstGeom>
            <a:noFill/>
          </p:spPr>
          <p:txBody>
            <a:bodyPr wrap="square" rtlCol="0">
              <a:spAutoFit/>
            </a:bodyPr>
            <a:lstStyle/>
            <a:p>
              <a:r>
                <a:rPr lang="en-GB" dirty="0" smtClean="0"/>
                <a:t>Quality First Inclusive Teaching</a:t>
              </a:r>
              <a:endParaRPr lang="en-GB" dirty="0"/>
            </a:p>
          </p:txBody>
        </p:sp>
        <p:sp>
          <p:nvSpPr>
            <p:cNvPr id="26" name="TextBox 25"/>
            <p:cNvSpPr txBox="1"/>
            <p:nvPr/>
          </p:nvSpPr>
          <p:spPr>
            <a:xfrm>
              <a:off x="5246245" y="4578428"/>
              <a:ext cx="1898468" cy="369332"/>
            </a:xfrm>
            <a:prstGeom prst="rect">
              <a:avLst/>
            </a:prstGeom>
            <a:noFill/>
          </p:spPr>
          <p:txBody>
            <a:bodyPr wrap="square" rtlCol="0">
              <a:spAutoFit/>
            </a:bodyPr>
            <a:lstStyle/>
            <a:p>
              <a:r>
                <a:rPr lang="en-GB" dirty="0" smtClean="0"/>
                <a:t>Wider Strategies</a:t>
              </a:r>
              <a:endParaRPr lang="en-GB" dirty="0"/>
            </a:p>
          </p:txBody>
        </p:sp>
        <p:sp>
          <p:nvSpPr>
            <p:cNvPr id="27" name="TextBox 26"/>
            <p:cNvSpPr txBox="1"/>
            <p:nvPr/>
          </p:nvSpPr>
          <p:spPr>
            <a:xfrm>
              <a:off x="5934135" y="3170490"/>
              <a:ext cx="1898468" cy="646331"/>
            </a:xfrm>
            <a:prstGeom prst="rect">
              <a:avLst/>
            </a:prstGeom>
            <a:noFill/>
          </p:spPr>
          <p:txBody>
            <a:bodyPr wrap="square" rtlCol="0">
              <a:spAutoFit/>
            </a:bodyPr>
            <a:lstStyle/>
            <a:p>
              <a:r>
                <a:rPr lang="en-GB" dirty="0" smtClean="0"/>
                <a:t>Targeted Academic Support</a:t>
              </a:r>
              <a:endParaRPr lang="en-GB" dirty="0"/>
            </a:p>
          </p:txBody>
        </p:sp>
      </p:grpSp>
      <p:sp>
        <p:nvSpPr>
          <p:cNvPr id="28" name="TextBox 27"/>
          <p:cNvSpPr txBox="1"/>
          <p:nvPr/>
        </p:nvSpPr>
        <p:spPr>
          <a:xfrm>
            <a:off x="5295050" y="3201199"/>
            <a:ext cx="2472078" cy="523220"/>
          </a:xfrm>
          <a:prstGeom prst="rect">
            <a:avLst/>
          </a:prstGeom>
          <a:noFill/>
        </p:spPr>
        <p:txBody>
          <a:bodyPr wrap="square" rtlCol="0">
            <a:spAutoFit/>
          </a:bodyPr>
          <a:lstStyle/>
          <a:p>
            <a:r>
              <a:rPr lang="en-GB" sz="2800" b="1" dirty="0" smtClean="0">
                <a:solidFill>
                  <a:srgbClr val="CC66FF"/>
                </a:solidFill>
              </a:rPr>
              <a:t>3. </a:t>
            </a:r>
            <a:r>
              <a:rPr lang="en-GB" b="1" dirty="0" smtClean="0"/>
              <a:t>Wider Strategies</a:t>
            </a:r>
            <a:endParaRPr lang="en-GB" b="1" dirty="0"/>
          </a:p>
        </p:txBody>
      </p:sp>
    </p:spTree>
    <p:extLst>
      <p:ext uri="{BB962C8B-B14F-4D97-AF65-F5344CB8AC3E}">
        <p14:creationId xmlns:p14="http://schemas.microsoft.com/office/powerpoint/2010/main" val="15057538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9" name="TextBox 8"/>
          <p:cNvSpPr txBox="1"/>
          <p:nvPr/>
        </p:nvSpPr>
        <p:spPr>
          <a:xfrm>
            <a:off x="5725603" y="3435301"/>
            <a:ext cx="5954576" cy="2542903"/>
          </a:xfrm>
          <a:prstGeom prst="rect">
            <a:avLst/>
          </a:prstGeom>
          <a:solidFill>
            <a:srgbClr val="C1EFFF"/>
          </a:solidFill>
          <a:ln w="28575">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p:txBody>
      </p:sp>
      <p:sp>
        <p:nvSpPr>
          <p:cNvPr id="18" name="Rectangle 17"/>
          <p:cNvSpPr/>
          <p:nvPr/>
        </p:nvSpPr>
        <p:spPr>
          <a:xfrm>
            <a:off x="5983581" y="3993678"/>
            <a:ext cx="5560719" cy="2185214"/>
          </a:xfrm>
          <a:prstGeom prst="rect">
            <a:avLst/>
          </a:prstGeom>
        </p:spPr>
        <p:txBody>
          <a:bodyPr wrap="square">
            <a:spAutoFit/>
          </a:bodyPr>
          <a:lstStyle/>
          <a:p>
            <a:pPr marL="285750" indent="-285750">
              <a:buFont typeface="Arial" panose="020B0604020202020204" pitchFamily="34" charset="0"/>
              <a:buChar char="•"/>
            </a:pPr>
            <a:r>
              <a:rPr lang="en-GB" sz="2000" dirty="0" smtClean="0">
                <a:latin typeface="+mj-lt"/>
              </a:rPr>
              <a:t>ELSA and Thrive small group and one to one nurture time to support children emotionally and socially.</a:t>
            </a:r>
          </a:p>
          <a:p>
            <a:pPr marL="285750" indent="-285750" fontAlgn="t">
              <a:buFont typeface="Arial" panose="020B0604020202020204" pitchFamily="34" charset="0"/>
              <a:buChar char="•"/>
            </a:pPr>
            <a:r>
              <a:rPr lang="en-GB" sz="2000" dirty="0">
                <a:latin typeface="+mj-lt"/>
              </a:rPr>
              <a:t>Providing continual ‘Thrive’ training to assess the needs and provide intervention for those children needing emotional and social support.</a:t>
            </a:r>
          </a:p>
          <a:p>
            <a:pPr marL="285750" indent="-285750">
              <a:buFont typeface="Arial" panose="020B0604020202020204" pitchFamily="34" charset="0"/>
              <a:buChar char="•"/>
            </a:pPr>
            <a:endParaRPr lang="en-GB" sz="1600" dirty="0">
              <a:latin typeface="+mj-lt"/>
            </a:endParaRPr>
          </a:p>
        </p:txBody>
      </p:sp>
      <p:sp>
        <p:nvSpPr>
          <p:cNvPr id="26" name="TextBox 25"/>
          <p:cNvSpPr txBox="1"/>
          <p:nvPr/>
        </p:nvSpPr>
        <p:spPr>
          <a:xfrm>
            <a:off x="5983581" y="3431037"/>
            <a:ext cx="3036593" cy="523220"/>
          </a:xfrm>
          <a:prstGeom prst="rect">
            <a:avLst/>
          </a:prstGeom>
          <a:noFill/>
        </p:spPr>
        <p:txBody>
          <a:bodyPr wrap="square" rtlCol="0">
            <a:spAutoFit/>
          </a:bodyPr>
          <a:lstStyle/>
          <a:p>
            <a:r>
              <a:rPr lang="en-GB" sz="2800" b="1" dirty="0" smtClean="0">
                <a:solidFill>
                  <a:srgbClr val="CC66FF"/>
                </a:solidFill>
              </a:rPr>
              <a:t>3. </a:t>
            </a:r>
            <a:r>
              <a:rPr lang="en-GB" sz="2400" b="1" dirty="0" smtClean="0"/>
              <a:t>Wider Strategies</a:t>
            </a:r>
            <a:endParaRPr lang="en-GB" sz="2400" b="1" dirty="0"/>
          </a:p>
        </p:txBody>
      </p:sp>
      <p:grpSp>
        <p:nvGrpSpPr>
          <p:cNvPr id="27" name="Group 26"/>
          <p:cNvGrpSpPr/>
          <p:nvPr/>
        </p:nvGrpSpPr>
        <p:grpSpPr>
          <a:xfrm>
            <a:off x="885707" y="1356766"/>
            <a:ext cx="5464020" cy="3331062"/>
            <a:chOff x="3239744" y="2530115"/>
            <a:chExt cx="4592859" cy="2742605"/>
          </a:xfrm>
        </p:grpSpPr>
        <p:pic>
          <p:nvPicPr>
            <p:cNvPr id="28" name="Picture 2" descr="Catchup Premiu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1508" t="29839" r="31569" b="14774"/>
            <a:stretch/>
          </p:blipFill>
          <p:spPr bwMode="auto">
            <a:xfrm>
              <a:off x="3767991" y="2530115"/>
              <a:ext cx="2688831" cy="274260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3239744" y="2649379"/>
              <a:ext cx="1898468" cy="646331"/>
            </a:xfrm>
            <a:prstGeom prst="rect">
              <a:avLst/>
            </a:prstGeom>
            <a:noFill/>
          </p:spPr>
          <p:txBody>
            <a:bodyPr wrap="square" rtlCol="0">
              <a:spAutoFit/>
            </a:bodyPr>
            <a:lstStyle/>
            <a:p>
              <a:r>
                <a:rPr lang="en-GB" dirty="0" smtClean="0"/>
                <a:t>Quality First Inclusive Teaching</a:t>
              </a:r>
              <a:endParaRPr lang="en-GB" dirty="0"/>
            </a:p>
          </p:txBody>
        </p:sp>
        <p:sp>
          <p:nvSpPr>
            <p:cNvPr id="30" name="TextBox 29"/>
            <p:cNvSpPr txBox="1"/>
            <p:nvPr/>
          </p:nvSpPr>
          <p:spPr>
            <a:xfrm>
              <a:off x="5246245" y="4578428"/>
              <a:ext cx="1898468" cy="369332"/>
            </a:xfrm>
            <a:prstGeom prst="rect">
              <a:avLst/>
            </a:prstGeom>
            <a:noFill/>
          </p:spPr>
          <p:txBody>
            <a:bodyPr wrap="square" rtlCol="0">
              <a:spAutoFit/>
            </a:bodyPr>
            <a:lstStyle/>
            <a:p>
              <a:r>
                <a:rPr lang="en-GB" dirty="0" smtClean="0"/>
                <a:t>Wider Strategies</a:t>
              </a:r>
              <a:endParaRPr lang="en-GB" dirty="0"/>
            </a:p>
          </p:txBody>
        </p:sp>
        <p:sp>
          <p:nvSpPr>
            <p:cNvPr id="31" name="TextBox 30"/>
            <p:cNvSpPr txBox="1"/>
            <p:nvPr/>
          </p:nvSpPr>
          <p:spPr>
            <a:xfrm>
              <a:off x="5934135" y="3170490"/>
              <a:ext cx="1898468" cy="646331"/>
            </a:xfrm>
            <a:prstGeom prst="rect">
              <a:avLst/>
            </a:prstGeom>
            <a:noFill/>
          </p:spPr>
          <p:txBody>
            <a:bodyPr wrap="square" rtlCol="0">
              <a:spAutoFit/>
            </a:bodyPr>
            <a:lstStyle/>
            <a:p>
              <a:r>
                <a:rPr lang="en-GB" dirty="0" smtClean="0"/>
                <a:t>Targeted Academic Support</a:t>
              </a:r>
              <a:endParaRPr lang="en-GB" dirty="0"/>
            </a:p>
          </p:txBody>
        </p:sp>
      </p:grpSp>
      <p:sp>
        <p:nvSpPr>
          <p:cNvPr id="11" name="Rectangle 10"/>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A Tiered Approach to Pupil Premium</a:t>
            </a:r>
            <a:endParaRPr lang="en-GB" sz="3200" b="1" dirty="0">
              <a:latin typeface="Century Gothic" panose="020B0502020202020204" pitchFamily="34" charset="0"/>
            </a:endParaRPr>
          </a:p>
        </p:txBody>
      </p:sp>
    </p:spTree>
    <p:extLst>
      <p:ext uri="{BB962C8B-B14F-4D97-AF65-F5344CB8AC3E}">
        <p14:creationId xmlns:p14="http://schemas.microsoft.com/office/powerpoint/2010/main" val="31686604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2" name="Rectangle 1"/>
          <p:cNvSpPr/>
          <p:nvPr/>
        </p:nvSpPr>
        <p:spPr>
          <a:xfrm>
            <a:off x="115861" y="144082"/>
            <a:ext cx="9890288" cy="584775"/>
          </a:xfrm>
          <a:prstGeom prst="rect">
            <a:avLst/>
          </a:prstGeom>
        </p:spPr>
        <p:txBody>
          <a:bodyPr wrap="square">
            <a:spAutoFit/>
          </a:bodyPr>
          <a:lstStyle/>
          <a:p>
            <a:r>
              <a:rPr lang="en-GB" sz="3200" b="1" u="sng" dirty="0" smtClean="0">
                <a:latin typeface="Century Gothic" panose="020B0502020202020204" pitchFamily="34" charset="0"/>
              </a:rPr>
              <a:t>What is looks like at PJS…</a:t>
            </a:r>
            <a:endParaRPr lang="en-GB" sz="3200" b="1" dirty="0">
              <a:latin typeface="Century Gothic" panose="020B0502020202020204" pitchFamily="34" charset="0"/>
            </a:endParaRPr>
          </a:p>
        </p:txBody>
      </p:sp>
      <p:sp>
        <p:nvSpPr>
          <p:cNvPr id="3" name="TextBox 2"/>
          <p:cNvSpPr txBox="1"/>
          <p:nvPr/>
        </p:nvSpPr>
        <p:spPr>
          <a:xfrm>
            <a:off x="4432660" y="905713"/>
            <a:ext cx="2569029" cy="461665"/>
          </a:xfrm>
          <a:prstGeom prst="rect">
            <a:avLst/>
          </a:prstGeom>
          <a:noFill/>
        </p:spPr>
        <p:txBody>
          <a:bodyPr wrap="square" rtlCol="0">
            <a:spAutoFit/>
          </a:bodyPr>
          <a:lstStyle/>
          <a:p>
            <a:r>
              <a:rPr lang="en-GB" sz="2400" dirty="0" smtClean="0">
                <a:latin typeface="Century Gothic" panose="020B0502020202020204" pitchFamily="34" charset="0"/>
              </a:rPr>
              <a:t>Our Thrive Team</a:t>
            </a:r>
            <a:endParaRPr lang="en-GB" sz="2400" dirty="0">
              <a:latin typeface="Century Gothic" panose="020B0502020202020204" pitchFamily="34" charset="0"/>
            </a:endParaRPr>
          </a:p>
        </p:txBody>
      </p:sp>
      <p:sp>
        <p:nvSpPr>
          <p:cNvPr id="5" name="TextBox 4"/>
          <p:cNvSpPr txBox="1"/>
          <p:nvPr/>
        </p:nvSpPr>
        <p:spPr>
          <a:xfrm>
            <a:off x="3431174" y="3136965"/>
            <a:ext cx="4572000" cy="1323439"/>
          </a:xfrm>
          <a:prstGeom prst="rect">
            <a:avLst/>
          </a:prstGeom>
          <a:noFill/>
        </p:spPr>
        <p:txBody>
          <a:bodyPr wrap="square" rtlCol="0">
            <a:spAutoFit/>
          </a:bodyPr>
          <a:lstStyle/>
          <a:p>
            <a:r>
              <a:rPr lang="en-GB" sz="2000" dirty="0" smtClean="0">
                <a:latin typeface="Century Gothic" panose="020B0502020202020204" pitchFamily="34" charset="0"/>
              </a:rPr>
              <a:t>Our Thrive team dedicates time to children 1:1 or in small to groups to support their social and emotional needs. </a:t>
            </a:r>
            <a:endParaRPr lang="en-GB" sz="2000" dirty="0">
              <a:latin typeface="Century Gothic" panose="020B0502020202020204" pitchFamily="34" charset="0"/>
            </a:endParaRPr>
          </a:p>
        </p:txBody>
      </p:sp>
      <p:pic>
        <p:nvPicPr>
          <p:cNvPr id="3074" name="Picture 2" descr="Log in to Thrive - The Thrive Approach"/>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2813" y="1544234"/>
            <a:ext cx="1274444" cy="127444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ntegrating Social Emotional Learning in Your Classroo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0001" y="4656772"/>
            <a:ext cx="3014345" cy="200523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071154" y="3004457"/>
            <a:ext cx="1672046" cy="369332"/>
          </a:xfrm>
          <a:prstGeom prst="rect">
            <a:avLst/>
          </a:prstGeom>
          <a:noFill/>
        </p:spPr>
        <p:txBody>
          <a:bodyPr wrap="square" rtlCol="0">
            <a:spAutoFit/>
          </a:bodyPr>
          <a:lstStyle/>
          <a:p>
            <a:pPr algn="ctr"/>
            <a:r>
              <a:rPr lang="en-GB" b="1" dirty="0" smtClean="0">
                <a:latin typeface="Century Gothic" panose="020B0502020202020204" pitchFamily="34" charset="0"/>
              </a:rPr>
              <a:t>Mrs Smalley</a:t>
            </a:r>
            <a:endParaRPr lang="en-GB" b="1" dirty="0">
              <a:latin typeface="Century Gothic" panose="020B0502020202020204" pitchFamily="34" charset="0"/>
            </a:endParaRPr>
          </a:p>
        </p:txBody>
      </p:sp>
      <p:sp>
        <p:nvSpPr>
          <p:cNvPr id="10" name="TextBox 9"/>
          <p:cNvSpPr txBox="1"/>
          <p:nvPr/>
        </p:nvSpPr>
        <p:spPr>
          <a:xfrm>
            <a:off x="9170126" y="6091645"/>
            <a:ext cx="1672046" cy="369332"/>
          </a:xfrm>
          <a:prstGeom prst="rect">
            <a:avLst/>
          </a:prstGeom>
          <a:noFill/>
        </p:spPr>
        <p:txBody>
          <a:bodyPr wrap="square" rtlCol="0">
            <a:spAutoFit/>
          </a:bodyPr>
          <a:lstStyle/>
          <a:p>
            <a:pPr algn="ctr"/>
            <a:r>
              <a:rPr lang="en-GB" b="1" dirty="0" smtClean="0">
                <a:latin typeface="Century Gothic" panose="020B0502020202020204" pitchFamily="34" charset="0"/>
              </a:rPr>
              <a:t>Mrs Page</a:t>
            </a:r>
            <a:endParaRPr lang="en-GB" b="1" dirty="0">
              <a:latin typeface="Century Gothic" panose="020B0502020202020204" pitchFamily="34" charset="0"/>
            </a:endParaRPr>
          </a:p>
        </p:txBody>
      </p:sp>
      <p:sp>
        <p:nvSpPr>
          <p:cNvPr id="11" name="TextBox 10"/>
          <p:cNvSpPr txBox="1"/>
          <p:nvPr/>
        </p:nvSpPr>
        <p:spPr>
          <a:xfrm>
            <a:off x="9170126" y="3004457"/>
            <a:ext cx="1672046" cy="369332"/>
          </a:xfrm>
          <a:prstGeom prst="rect">
            <a:avLst/>
          </a:prstGeom>
          <a:noFill/>
        </p:spPr>
        <p:txBody>
          <a:bodyPr wrap="square" rtlCol="0">
            <a:spAutoFit/>
          </a:bodyPr>
          <a:lstStyle/>
          <a:p>
            <a:pPr algn="ctr"/>
            <a:r>
              <a:rPr lang="en-GB" b="1" dirty="0" smtClean="0">
                <a:latin typeface="Century Gothic" panose="020B0502020202020204" pitchFamily="34" charset="0"/>
              </a:rPr>
              <a:t>Mrs Johnson</a:t>
            </a:r>
            <a:endParaRPr lang="en-GB" b="1" dirty="0">
              <a:latin typeface="Century Gothic" panose="020B0502020202020204" pitchFamily="34" charset="0"/>
            </a:endParaRPr>
          </a:p>
        </p:txBody>
      </p:sp>
      <p:pic>
        <p:nvPicPr>
          <p:cNvPr id="12" name="Picture 11"/>
          <p:cNvPicPr/>
          <p:nvPr/>
        </p:nvPicPr>
        <p:blipFill>
          <a:blip r:embed="rId5" cstate="print">
            <a:extLst>
              <a:ext uri="{28A0092B-C50C-407E-A947-70E740481C1C}">
                <a14:useLocalDpi xmlns:a14="http://schemas.microsoft.com/office/drawing/2010/main" val="0"/>
              </a:ext>
            </a:extLst>
          </a:blip>
          <a:stretch>
            <a:fillRect/>
          </a:stretch>
        </p:blipFill>
        <p:spPr>
          <a:xfrm>
            <a:off x="9227199" y="1011221"/>
            <a:ext cx="1557899" cy="1912965"/>
          </a:xfrm>
          <a:prstGeom prst="rect">
            <a:avLst/>
          </a:prstGeom>
        </p:spPr>
      </p:pic>
      <p:pic>
        <p:nvPicPr>
          <p:cNvPr id="13" name="Picture 12"/>
          <p:cNvPicPr/>
          <p:nvPr/>
        </p:nvPicPr>
        <p:blipFill rotWithShape="1">
          <a:blip r:embed="rId6" cstate="print">
            <a:extLst>
              <a:ext uri="{28A0092B-C50C-407E-A947-70E740481C1C}">
                <a14:useLocalDpi xmlns:a14="http://schemas.microsoft.com/office/drawing/2010/main" val="0"/>
              </a:ext>
            </a:extLst>
          </a:blip>
          <a:srcRect l="13251" t="1468" r="17450" b="18267"/>
          <a:stretch/>
        </p:blipFill>
        <p:spPr>
          <a:xfrm rot="5400000">
            <a:off x="8995744" y="4302292"/>
            <a:ext cx="2020807" cy="1557899"/>
          </a:xfrm>
          <a:prstGeom prst="rect">
            <a:avLst/>
          </a:prstGeom>
        </p:spPr>
      </p:pic>
      <p:pic>
        <p:nvPicPr>
          <p:cNvPr id="14" name="Picture 13"/>
          <p:cNvPicPr/>
          <p:nvPr/>
        </p:nvPicPr>
        <p:blipFill rotWithShape="1">
          <a:blip r:embed="rId7" cstate="print">
            <a:extLst>
              <a:ext uri="{28A0092B-C50C-407E-A947-70E740481C1C}">
                <a14:useLocalDpi xmlns:a14="http://schemas.microsoft.com/office/drawing/2010/main" val="0"/>
              </a:ext>
            </a:extLst>
          </a:blip>
          <a:srcRect l="14786" t="1969" r="16634" b="5539"/>
          <a:stretch/>
        </p:blipFill>
        <p:spPr>
          <a:xfrm rot="5400000">
            <a:off x="950693" y="1190915"/>
            <a:ext cx="1912967" cy="1553576"/>
          </a:xfrm>
          <a:prstGeom prst="rect">
            <a:avLst/>
          </a:prstGeom>
        </p:spPr>
      </p:pic>
    </p:spTree>
    <p:extLst>
      <p:ext uri="{BB962C8B-B14F-4D97-AF65-F5344CB8AC3E}">
        <p14:creationId xmlns:p14="http://schemas.microsoft.com/office/powerpoint/2010/main" val="20779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4" name="Rectangle 3"/>
          <p:cNvSpPr/>
          <p:nvPr/>
        </p:nvSpPr>
        <p:spPr>
          <a:xfrm>
            <a:off x="2800350" y="934035"/>
            <a:ext cx="9033541" cy="2308324"/>
          </a:xfrm>
          <a:prstGeom prst="rect">
            <a:avLst/>
          </a:prstGeom>
          <a:solidFill>
            <a:srgbClr val="C1EFFF"/>
          </a:solidFill>
          <a:ln w="28575"/>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dirty="0"/>
              <a:t>There is a strong evidence base showing the impact that high quality interventions can have on the outcomes of struggling students. However, while interventions may well be one part of an effective Pupil Premium strategy, they are likely to be most effective when deployed alongside efforts to improve teaching, and attend to wider barriers to learning, such as attendance and behaviour.</a:t>
            </a:r>
          </a:p>
        </p:txBody>
      </p:sp>
      <p:sp>
        <p:nvSpPr>
          <p:cNvPr id="5" name="Rectangle 4"/>
          <p:cNvSpPr/>
          <p:nvPr/>
        </p:nvSpPr>
        <p:spPr>
          <a:xfrm>
            <a:off x="1835679" y="324952"/>
            <a:ext cx="11763376" cy="461665"/>
          </a:xfrm>
          <a:prstGeom prst="rect">
            <a:avLst/>
          </a:prstGeom>
        </p:spPr>
        <p:txBody>
          <a:bodyPr wrap="square">
            <a:spAutoFit/>
          </a:bodyPr>
          <a:lstStyle/>
          <a:p>
            <a:r>
              <a:rPr lang="en-GB" sz="2400" b="1" u="sng" dirty="0">
                <a:latin typeface="Century Gothic" panose="020B0502020202020204" pitchFamily="34" charset="0"/>
              </a:rPr>
              <a:t>MYTH: </a:t>
            </a:r>
            <a:r>
              <a:rPr lang="en-GB" sz="2400" b="1" i="1" u="sng" dirty="0">
                <a:latin typeface="Century Gothic" panose="020B0502020202020204" pitchFamily="34" charset="0"/>
              </a:rPr>
              <a:t>“The Pupil Premium has to be spent on interventions”</a:t>
            </a:r>
          </a:p>
        </p:txBody>
      </p:sp>
      <p:pic>
        <p:nvPicPr>
          <p:cNvPr id="7" name="Picture 2" descr="When attendance is optional - Attendance Matters Magaz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799" y="1167588"/>
            <a:ext cx="2227973" cy="148531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304799" y="4257169"/>
            <a:ext cx="9239251" cy="2308324"/>
          </a:xfrm>
          <a:prstGeom prst="rect">
            <a:avLst/>
          </a:prstGeom>
          <a:solidFill>
            <a:srgbClr val="C1EFFF"/>
          </a:solidFill>
          <a:ln w="28575"/>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dirty="0" smtClean="0"/>
              <a:t>The </a:t>
            </a:r>
            <a:r>
              <a:rPr lang="en-GB" sz="2400" dirty="0"/>
              <a:t>Pupil Premium is designed to support schools to raise the attainment of disadvantaged children. However, many of the most effective ways to do this – including improving the quality of teaching – will also benefit other groups: that is fine. Likewise, some forms of targeted academic support or wider strategies will benefit other children, including children with Special Educational Needs and Children in Need.</a:t>
            </a:r>
          </a:p>
        </p:txBody>
      </p:sp>
      <p:sp>
        <p:nvSpPr>
          <p:cNvPr id="2" name="Rectangle 1"/>
          <p:cNvSpPr/>
          <p:nvPr/>
        </p:nvSpPr>
        <p:spPr>
          <a:xfrm>
            <a:off x="842962" y="3623330"/>
            <a:ext cx="11534775" cy="461665"/>
          </a:xfrm>
          <a:prstGeom prst="rect">
            <a:avLst/>
          </a:prstGeom>
        </p:spPr>
        <p:txBody>
          <a:bodyPr wrap="square">
            <a:spAutoFit/>
          </a:bodyPr>
          <a:lstStyle/>
          <a:p>
            <a:r>
              <a:rPr lang="en-GB" sz="2400" b="1" u="sng" dirty="0">
                <a:latin typeface="Century Gothic" panose="020B0502020202020204" pitchFamily="34" charset="0"/>
              </a:rPr>
              <a:t>MYTH: </a:t>
            </a:r>
            <a:r>
              <a:rPr lang="en-GB" sz="2400" b="1" i="1" u="sng" dirty="0">
                <a:latin typeface="Century Gothic" panose="020B0502020202020204" pitchFamily="34" charset="0"/>
              </a:rPr>
              <a:t>“Only eligible children can benefit from Pupil Premium spending” </a:t>
            </a:r>
          </a:p>
        </p:txBody>
      </p:sp>
      <p:pic>
        <p:nvPicPr>
          <p:cNvPr id="9" name="Picture 8" descr="Groupings clipart 5 » Clipart Sta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16453" y="4465966"/>
            <a:ext cx="1975509" cy="1606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85042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1EFFF"/>
        </a:solidFill>
        <a:effectLst/>
      </p:bgPr>
    </p:bg>
    <p:spTree>
      <p:nvGrpSpPr>
        <p:cNvPr id="1" name=""/>
        <p:cNvGrpSpPr/>
        <p:nvPr/>
      </p:nvGrpSpPr>
      <p:grpSpPr>
        <a:xfrm>
          <a:off x="0" y="0"/>
          <a:ext cx="0" cy="0"/>
          <a:chOff x="0" y="0"/>
          <a:chExt cx="0" cy="0"/>
        </a:xfrm>
      </p:grpSpPr>
      <p:sp>
        <p:nvSpPr>
          <p:cNvPr id="4" name="Rectangle 3"/>
          <p:cNvSpPr/>
          <p:nvPr/>
        </p:nvSpPr>
        <p:spPr>
          <a:xfrm>
            <a:off x="3801405" y="5890851"/>
            <a:ext cx="4554401" cy="830997"/>
          </a:xfrm>
          <a:prstGeom prst="rect">
            <a:avLst/>
          </a:prstGeom>
        </p:spPr>
        <p:txBody>
          <a:bodyPr wrap="square">
            <a:spAutoFit/>
          </a:bodyPr>
          <a:lstStyle/>
          <a:p>
            <a:pPr algn="ctr" fontAlgn="t"/>
            <a:r>
              <a:rPr lang="en-GB" sz="2400" dirty="0" smtClean="0">
                <a:solidFill>
                  <a:schemeClr val="accent6">
                    <a:lumMod val="75000"/>
                  </a:schemeClr>
                </a:solidFill>
                <a:latin typeface="+mj-lt"/>
              </a:rPr>
              <a:t>Ensuring </a:t>
            </a:r>
            <a:r>
              <a:rPr lang="en-GB" sz="2400" dirty="0">
                <a:solidFill>
                  <a:schemeClr val="accent6">
                    <a:lumMod val="75000"/>
                  </a:schemeClr>
                </a:solidFill>
                <a:latin typeface="+mj-lt"/>
              </a:rPr>
              <a:t>that the PPG reaches the pupils who need it most.</a:t>
            </a:r>
            <a:endParaRPr lang="en-GB" sz="2400" b="0" i="0" dirty="0">
              <a:solidFill>
                <a:schemeClr val="accent6">
                  <a:lumMod val="75000"/>
                </a:schemeClr>
              </a:solidFill>
              <a:effectLst/>
              <a:latin typeface="+mj-lt"/>
            </a:endParaRPr>
          </a:p>
        </p:txBody>
      </p:sp>
      <p:sp>
        <p:nvSpPr>
          <p:cNvPr id="10" name="Rectangle 9"/>
          <p:cNvSpPr/>
          <p:nvPr/>
        </p:nvSpPr>
        <p:spPr>
          <a:xfrm>
            <a:off x="726457" y="1406236"/>
            <a:ext cx="3179762" cy="830997"/>
          </a:xfrm>
          <a:prstGeom prst="rect">
            <a:avLst/>
          </a:prstGeom>
        </p:spPr>
        <p:txBody>
          <a:bodyPr wrap="square">
            <a:spAutoFit/>
          </a:bodyPr>
          <a:lstStyle/>
          <a:p>
            <a:pPr algn="ctr" fontAlgn="t"/>
            <a:r>
              <a:rPr lang="en-GB" sz="2400" dirty="0">
                <a:solidFill>
                  <a:schemeClr val="accent6">
                    <a:lumMod val="75000"/>
                  </a:schemeClr>
                </a:solidFill>
                <a:latin typeface="+mj-lt"/>
              </a:rPr>
              <a:t>Ensuring 'outstanding' teaching in every class</a:t>
            </a:r>
            <a:r>
              <a:rPr lang="en-GB" sz="2400" dirty="0" smtClean="0">
                <a:solidFill>
                  <a:schemeClr val="accent6">
                    <a:lumMod val="75000"/>
                  </a:schemeClr>
                </a:solidFill>
                <a:latin typeface="+mj-lt"/>
              </a:rPr>
              <a:t>.</a:t>
            </a:r>
            <a:endParaRPr lang="en-GB" sz="2400" dirty="0">
              <a:solidFill>
                <a:schemeClr val="accent6">
                  <a:lumMod val="75000"/>
                </a:schemeClr>
              </a:solidFill>
              <a:latin typeface="+mj-lt"/>
            </a:endParaRPr>
          </a:p>
        </p:txBody>
      </p:sp>
      <p:sp>
        <p:nvSpPr>
          <p:cNvPr id="12" name="Rectangle 11"/>
          <p:cNvSpPr/>
          <p:nvPr/>
        </p:nvSpPr>
        <p:spPr>
          <a:xfrm>
            <a:off x="8250995" y="870277"/>
            <a:ext cx="2928732" cy="1938992"/>
          </a:xfrm>
          <a:prstGeom prst="rect">
            <a:avLst/>
          </a:prstGeom>
        </p:spPr>
        <p:txBody>
          <a:bodyPr wrap="square">
            <a:spAutoFit/>
          </a:bodyPr>
          <a:lstStyle/>
          <a:p>
            <a:pPr algn="ctr"/>
            <a:r>
              <a:rPr lang="en-GB" sz="2400" dirty="0">
                <a:solidFill>
                  <a:schemeClr val="accent6">
                    <a:lumMod val="75000"/>
                  </a:schemeClr>
                </a:solidFill>
                <a:latin typeface="+mj-lt"/>
              </a:rPr>
              <a:t>Providing targeted academic support for pupils who are not making the expected </a:t>
            </a:r>
            <a:r>
              <a:rPr lang="en-GB" sz="2400" dirty="0" smtClean="0">
                <a:solidFill>
                  <a:schemeClr val="accent6">
                    <a:lumMod val="75000"/>
                  </a:schemeClr>
                </a:solidFill>
                <a:latin typeface="+mj-lt"/>
              </a:rPr>
              <a:t>progress.</a:t>
            </a:r>
            <a:endParaRPr lang="en-GB" sz="2400" dirty="0">
              <a:solidFill>
                <a:schemeClr val="accent6">
                  <a:lumMod val="75000"/>
                </a:schemeClr>
              </a:solidFill>
              <a:latin typeface="+mj-lt"/>
            </a:endParaRPr>
          </a:p>
        </p:txBody>
      </p:sp>
      <p:sp>
        <p:nvSpPr>
          <p:cNvPr id="16" name="Rectangle 15"/>
          <p:cNvSpPr/>
          <p:nvPr/>
        </p:nvSpPr>
        <p:spPr>
          <a:xfrm>
            <a:off x="8250995" y="3939484"/>
            <a:ext cx="3630799" cy="1569660"/>
          </a:xfrm>
          <a:prstGeom prst="rect">
            <a:avLst/>
          </a:prstGeom>
        </p:spPr>
        <p:txBody>
          <a:bodyPr wrap="square">
            <a:spAutoFit/>
          </a:bodyPr>
          <a:lstStyle/>
          <a:p>
            <a:pPr algn="ctr" fontAlgn="t"/>
            <a:r>
              <a:rPr lang="en-GB" sz="2400" dirty="0">
                <a:solidFill>
                  <a:schemeClr val="accent6">
                    <a:lumMod val="75000"/>
                  </a:schemeClr>
                </a:solidFill>
                <a:latin typeface="+mj-lt"/>
              </a:rPr>
              <a:t>Addressing non-academic barriers to attainment such as attendance and social and emotional needs.</a:t>
            </a:r>
          </a:p>
        </p:txBody>
      </p:sp>
      <p:sp>
        <p:nvSpPr>
          <p:cNvPr id="17" name="Rectangle 16"/>
          <p:cNvSpPr/>
          <p:nvPr/>
        </p:nvSpPr>
        <p:spPr>
          <a:xfrm>
            <a:off x="468406" y="3712341"/>
            <a:ext cx="3258774" cy="1200329"/>
          </a:xfrm>
          <a:prstGeom prst="rect">
            <a:avLst/>
          </a:prstGeom>
        </p:spPr>
        <p:txBody>
          <a:bodyPr wrap="square">
            <a:spAutoFit/>
          </a:bodyPr>
          <a:lstStyle/>
          <a:p>
            <a:pPr algn="ctr" fontAlgn="t"/>
            <a:r>
              <a:rPr lang="en-GB" sz="2400" dirty="0">
                <a:solidFill>
                  <a:schemeClr val="accent6">
                    <a:lumMod val="75000"/>
                  </a:schemeClr>
                </a:solidFill>
                <a:latin typeface="+mj-lt"/>
              </a:rPr>
              <a:t>Closing the attainment gap between </a:t>
            </a:r>
            <a:r>
              <a:rPr lang="en-GB" sz="2400" dirty="0" smtClean="0">
                <a:solidFill>
                  <a:schemeClr val="accent6">
                    <a:lumMod val="75000"/>
                  </a:schemeClr>
                </a:solidFill>
                <a:latin typeface="+mj-lt"/>
              </a:rPr>
              <a:t>pupils </a:t>
            </a:r>
            <a:r>
              <a:rPr lang="en-GB" sz="2400" dirty="0">
                <a:solidFill>
                  <a:schemeClr val="accent6">
                    <a:lumMod val="75000"/>
                  </a:schemeClr>
                </a:solidFill>
                <a:latin typeface="+mj-lt"/>
              </a:rPr>
              <a:t>and their peers.</a:t>
            </a:r>
          </a:p>
        </p:txBody>
      </p:sp>
      <p:sp>
        <p:nvSpPr>
          <p:cNvPr id="11" name="Oval 10"/>
          <p:cNvSpPr/>
          <p:nvPr/>
        </p:nvSpPr>
        <p:spPr>
          <a:xfrm>
            <a:off x="4337690" y="2237233"/>
            <a:ext cx="3481834" cy="3404502"/>
          </a:xfrm>
          <a:prstGeom prst="ellipse">
            <a:avLst/>
          </a:prstGeom>
          <a:solidFill>
            <a:schemeClr val="accent1">
              <a:lumMod val="50000"/>
              <a:alpha val="5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5347692" y="3481509"/>
            <a:ext cx="1461829" cy="830997"/>
          </a:xfrm>
          <a:prstGeom prst="rect">
            <a:avLst/>
          </a:prstGeom>
          <a:noFill/>
        </p:spPr>
        <p:txBody>
          <a:bodyPr wrap="square" rtlCol="0">
            <a:spAutoFit/>
          </a:bodyPr>
          <a:lstStyle/>
          <a:p>
            <a:pPr algn="ctr"/>
            <a:r>
              <a:rPr lang="en-GB" sz="2400" dirty="0" smtClean="0">
                <a:latin typeface="Century Gothic" panose="020B0502020202020204" pitchFamily="34" charset="0"/>
              </a:rPr>
              <a:t>Our Priorities</a:t>
            </a:r>
            <a:endParaRPr lang="en-GB" sz="2400" dirty="0">
              <a:latin typeface="Century Gothic" panose="020B0502020202020204" pitchFamily="34" charset="0"/>
            </a:endParaRPr>
          </a:p>
        </p:txBody>
      </p:sp>
      <p:pic>
        <p:nvPicPr>
          <p:cNvPr id="13" name="Picture 2" descr="Sharing Excellence Colloquium | Stetson Facul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3410" y="328300"/>
            <a:ext cx="1650396" cy="1656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25592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314</TotalTime>
  <Words>1232</Words>
  <Application>Microsoft Office PowerPoint</Application>
  <PresentationFormat>Widescreen</PresentationFormat>
  <Paragraphs>118</Paragraphs>
  <Slides>16</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Century Gothic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Poulner Junior School</dc:creator>
  <cp:lastModifiedBy>Katie Cason</cp:lastModifiedBy>
  <cp:revision>25</cp:revision>
  <cp:lastPrinted>2022-03-10T14:30:03Z</cp:lastPrinted>
  <dcterms:created xsi:type="dcterms:W3CDTF">2022-03-02T21:04:47Z</dcterms:created>
  <dcterms:modified xsi:type="dcterms:W3CDTF">2022-03-10T17:20:59Z</dcterms:modified>
</cp:coreProperties>
</file>