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8" r:id="rId2"/>
    <p:sldId id="269" r:id="rId3"/>
    <p:sldId id="270" r:id="rId4"/>
    <p:sldId id="271" r:id="rId5"/>
    <p:sldId id="272" r:id="rId6"/>
    <p:sldId id="274" r:id="rId7"/>
    <p:sldId id="275" r:id="rId8"/>
    <p:sldId id="276" r:id="rId9"/>
    <p:sldId id="277" r:id="rId10"/>
    <p:sldId id="278" r:id="rId11"/>
    <p:sldId id="256" r:id="rId12"/>
    <p:sldId id="258" r:id="rId13"/>
    <p:sldId id="260" r:id="rId14"/>
    <p:sldId id="261" r:id="rId15"/>
    <p:sldId id="264" r:id="rId16"/>
    <p:sldId id="266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21196D-8388-4C6E-9EE5-41F6C0979984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96C5-6AB3-4F0E-AA44-32831FC2ED3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C1E4-A558-48D2-A978-1E3035674122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50147B-A93B-4814-94E7-AE101A2EDC2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3D8CC7-7B30-4FCC-B2B9-9D61AC427D2B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7DDA17-E56F-45F3-8044-217DBEFDFFF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D4CD5-80B7-4D0A-9EDC-8C373AA83A36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E12B8-1AE7-4188-80B3-088986C84F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F8BB8F-A0A8-4088-992F-A7D5C478510B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B478EA-E0A4-424D-B9F9-A091BC1C340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F03E9E-76D5-4A0B-BEFF-4A0CCF65A713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0B7462-36F4-4991-B1B4-DE61E76F7D7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A49FB1-DF09-4283-848C-10B3929BFE1C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13405-9B34-458C-B284-07542499DBB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484B0B-392A-482A-8649-D102B56C2DD8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8F4259-91A1-4F35-B26F-451E78C4D3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62F9BF-4E31-4488-8FAD-7517D5D0AD29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07DB83CD-7483-4060-B940-AE8F2D56213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74E7CD-8DAB-4E01-84EB-B554A1903E7A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2ABC7A-B64F-43B6-AF36-D329A0109C1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8A8160-448D-467C-8B63-8F8728F2B299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5942C8-5919-4207-86D6-AD200DBA691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494F562-09DC-42D6-ADDC-E87E1C7F16E7}" type="datetimeFigureOut">
              <a:rPr lang="en-GB" smtClean="0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B9517211-B944-40F2-BFB5-DFFF625DB72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940152" y="1628800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95536" y="3140968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092280" y="1628800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508104" y="2420888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516216" y="2420888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524328" y="2420888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95536" y="4149080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195736" y="4221088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195736" y="3212976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331640" y="2492896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516216" y="764704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331640" y="4725144"/>
            <a:ext cx="720080" cy="64807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>
            <a:stCxn id="4" idx="6"/>
            <a:endCxn id="6" idx="2"/>
          </p:cNvCxnSpPr>
          <p:nvPr/>
        </p:nvCxnSpPr>
        <p:spPr>
          <a:xfrm>
            <a:off x="6660232" y="1952836"/>
            <a:ext cx="4320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4" idx="3"/>
            <a:endCxn id="4" idx="0"/>
          </p:cNvCxnSpPr>
          <p:nvPr/>
        </p:nvCxnSpPr>
        <p:spPr>
          <a:xfrm flipH="1">
            <a:off x="6300192" y="1317868"/>
            <a:ext cx="321477" cy="3109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4" idx="5"/>
            <a:endCxn id="6" idx="0"/>
          </p:cNvCxnSpPr>
          <p:nvPr/>
        </p:nvCxnSpPr>
        <p:spPr>
          <a:xfrm>
            <a:off x="7130843" y="1317868"/>
            <a:ext cx="321477" cy="3109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4" idx="3"/>
            <a:endCxn id="7" idx="0"/>
          </p:cNvCxnSpPr>
          <p:nvPr/>
        </p:nvCxnSpPr>
        <p:spPr>
          <a:xfrm flipH="1">
            <a:off x="5868144" y="2181964"/>
            <a:ext cx="177461" cy="2389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6" idx="5"/>
            <a:endCxn id="9" idx="0"/>
          </p:cNvCxnSpPr>
          <p:nvPr/>
        </p:nvCxnSpPr>
        <p:spPr>
          <a:xfrm>
            <a:off x="7706907" y="2181964"/>
            <a:ext cx="177461" cy="2389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3" idx="4"/>
          </p:cNvCxnSpPr>
          <p:nvPr/>
        </p:nvCxnSpPr>
        <p:spPr>
          <a:xfrm>
            <a:off x="1691680" y="3140968"/>
            <a:ext cx="0" cy="1584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5" idx="6"/>
          </p:cNvCxnSpPr>
          <p:nvPr/>
        </p:nvCxnSpPr>
        <p:spPr>
          <a:xfrm flipV="1">
            <a:off x="1115616" y="3429000"/>
            <a:ext cx="1152128" cy="360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0" idx="7"/>
            <a:endCxn id="12" idx="3"/>
          </p:cNvCxnSpPr>
          <p:nvPr/>
        </p:nvCxnSpPr>
        <p:spPr>
          <a:xfrm flipV="1">
            <a:off x="1010163" y="3766140"/>
            <a:ext cx="1291026" cy="4778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5" idx="4"/>
            <a:endCxn id="10" idx="0"/>
          </p:cNvCxnSpPr>
          <p:nvPr/>
        </p:nvCxnSpPr>
        <p:spPr>
          <a:xfrm>
            <a:off x="755576" y="3789040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2" idx="4"/>
            <a:endCxn id="11" idx="0"/>
          </p:cNvCxnSpPr>
          <p:nvPr/>
        </p:nvCxnSpPr>
        <p:spPr>
          <a:xfrm>
            <a:off x="2555776" y="3861048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0" idx="6"/>
            <a:endCxn id="11" idx="2"/>
          </p:cNvCxnSpPr>
          <p:nvPr/>
        </p:nvCxnSpPr>
        <p:spPr>
          <a:xfrm>
            <a:off x="1115616" y="4473116"/>
            <a:ext cx="1080120" cy="720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endCxn id="11" idx="3"/>
          </p:cNvCxnSpPr>
          <p:nvPr/>
        </p:nvCxnSpPr>
        <p:spPr>
          <a:xfrm flipV="1">
            <a:off x="1979712" y="4774252"/>
            <a:ext cx="321477" cy="1669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10" idx="5"/>
            <a:endCxn id="15" idx="2"/>
          </p:cNvCxnSpPr>
          <p:nvPr/>
        </p:nvCxnSpPr>
        <p:spPr>
          <a:xfrm>
            <a:off x="1010163" y="4702244"/>
            <a:ext cx="321477" cy="34693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5" idx="7"/>
            <a:endCxn id="13" idx="3"/>
          </p:cNvCxnSpPr>
          <p:nvPr/>
        </p:nvCxnSpPr>
        <p:spPr>
          <a:xfrm flipV="1">
            <a:off x="1010163" y="3046060"/>
            <a:ext cx="426930" cy="1898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13" idx="5"/>
            <a:endCxn id="12" idx="1"/>
          </p:cNvCxnSpPr>
          <p:nvPr/>
        </p:nvCxnSpPr>
        <p:spPr>
          <a:xfrm>
            <a:off x="1946267" y="3046060"/>
            <a:ext cx="354922" cy="261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7" idx="6"/>
            <a:endCxn id="8" idx="2"/>
          </p:cNvCxnSpPr>
          <p:nvPr/>
        </p:nvCxnSpPr>
        <p:spPr>
          <a:xfrm>
            <a:off x="6228184" y="27449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8" idx="6"/>
            <a:endCxn id="9" idx="2"/>
          </p:cNvCxnSpPr>
          <p:nvPr/>
        </p:nvCxnSpPr>
        <p:spPr>
          <a:xfrm>
            <a:off x="7236296" y="27449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4355976" y="4365104"/>
            <a:ext cx="4416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1  2  3  4  5  6</a:t>
            </a:r>
            <a:endParaRPr lang="en-GB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067944" y="3284984"/>
            <a:ext cx="48245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>
                <a:latin typeface="Comic Sans MS" pitchFamily="66" charset="0"/>
              </a:rPr>
              <a:t>Numbers joined by lines must differ by at least 2.</a:t>
            </a:r>
            <a:endParaRPr lang="en-GB" sz="2800" b="1" dirty="0">
              <a:latin typeface="Comic Sans MS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51520" y="620688"/>
            <a:ext cx="5040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latin typeface="Comic Sans MS" pitchFamily="66" charset="0"/>
              </a:rPr>
              <a:t> Copy the diagram.</a:t>
            </a:r>
          </a:p>
          <a:p>
            <a:endParaRPr lang="en-GB" sz="3200" b="1" dirty="0" smtClean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Use each of the numbers 1 to 6.</a:t>
            </a:r>
          </a:p>
          <a:p>
            <a:r>
              <a:rPr lang="en-GB" sz="2400" dirty="0" smtClean="0">
                <a:latin typeface="Comic Sans MS" pitchFamily="66" charset="0"/>
              </a:rPr>
              <a:t>Write one number in every circle.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220072" y="2852936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6084168" y="2132856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6948264" y="2852936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084168" y="3356992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788024" y="2132856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076056" y="1340768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876256" y="1268760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380312" y="2060848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12160" y="836712"/>
            <a:ext cx="792088" cy="7200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>
            <a:stCxn id="10" idx="4"/>
          </p:cNvCxnSpPr>
          <p:nvPr/>
        </p:nvCxnSpPr>
        <p:spPr>
          <a:xfrm>
            <a:off x="6408204" y="1556792"/>
            <a:ext cx="36004" cy="5760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3" idx="4"/>
            <a:endCxn id="5" idx="0"/>
          </p:cNvCxnSpPr>
          <p:nvPr/>
        </p:nvCxnSpPr>
        <p:spPr>
          <a:xfrm>
            <a:off x="6480212" y="2852936"/>
            <a:ext cx="0" cy="5040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3" idx="7"/>
            <a:endCxn id="8" idx="3"/>
          </p:cNvCxnSpPr>
          <p:nvPr/>
        </p:nvCxnSpPr>
        <p:spPr>
          <a:xfrm flipV="1">
            <a:off x="6760257" y="1883387"/>
            <a:ext cx="231998" cy="3549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3" idx="6"/>
            <a:endCxn id="9" idx="2"/>
          </p:cNvCxnSpPr>
          <p:nvPr/>
        </p:nvCxnSpPr>
        <p:spPr>
          <a:xfrm flipV="1">
            <a:off x="6876256" y="2420888"/>
            <a:ext cx="504056" cy="720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3" idx="5"/>
            <a:endCxn id="4" idx="1"/>
          </p:cNvCxnSpPr>
          <p:nvPr/>
        </p:nvCxnSpPr>
        <p:spPr>
          <a:xfrm>
            <a:off x="6760257" y="2747483"/>
            <a:ext cx="304006" cy="21090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3" idx="3"/>
            <a:endCxn id="2" idx="7"/>
          </p:cNvCxnSpPr>
          <p:nvPr/>
        </p:nvCxnSpPr>
        <p:spPr>
          <a:xfrm flipH="1">
            <a:off x="5896161" y="2747483"/>
            <a:ext cx="304006" cy="21090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3" idx="2"/>
            <a:endCxn id="6" idx="6"/>
          </p:cNvCxnSpPr>
          <p:nvPr/>
        </p:nvCxnSpPr>
        <p:spPr>
          <a:xfrm flipH="1">
            <a:off x="5580112" y="2492896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3" idx="1"/>
            <a:endCxn id="7" idx="5"/>
          </p:cNvCxnSpPr>
          <p:nvPr/>
        </p:nvCxnSpPr>
        <p:spPr>
          <a:xfrm flipH="1" flipV="1">
            <a:off x="5752145" y="1955395"/>
            <a:ext cx="448022" cy="2829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51520" y="764704"/>
            <a:ext cx="47525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latin typeface="Comic Sans MS" pitchFamily="66" charset="0"/>
              </a:rPr>
              <a:t>Copy the diagram. Use each number from 1 to 9. Write one number in every circle.</a:t>
            </a:r>
          </a:p>
          <a:p>
            <a:r>
              <a:rPr lang="en-GB" sz="2800" b="1" dirty="0" smtClean="0">
                <a:latin typeface="Comic Sans MS" pitchFamily="66" charset="0"/>
              </a:rPr>
              <a:t>Each line of three numbers must total 15.</a:t>
            </a:r>
            <a:endParaRPr lang="en-GB" sz="2800" b="1" dirty="0"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51520" y="3429000"/>
            <a:ext cx="441659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 smtClean="0">
                <a:latin typeface="Comic Sans MS" pitchFamily="66" charset="0"/>
              </a:rPr>
              <a:t>Copy the diagram again.</a:t>
            </a:r>
          </a:p>
          <a:p>
            <a:r>
              <a:rPr lang="en-GB" sz="2800" b="1" dirty="0" smtClean="0">
                <a:latin typeface="Comic Sans MS" pitchFamily="66" charset="0"/>
              </a:rPr>
              <a:t>This time, make each</a:t>
            </a:r>
          </a:p>
          <a:p>
            <a:r>
              <a:rPr lang="en-GB" sz="2800" b="1" dirty="0" smtClean="0">
                <a:latin typeface="Comic Sans MS" pitchFamily="66" charset="0"/>
              </a:rPr>
              <a:t> line total 12.</a:t>
            </a:r>
            <a:endParaRPr lang="en-GB" sz="2000" dirty="0"/>
          </a:p>
        </p:txBody>
      </p:sp>
      <p:sp>
        <p:nvSpPr>
          <p:cNvPr id="23" name="Rectangle 22"/>
          <p:cNvSpPr/>
          <p:nvPr/>
        </p:nvSpPr>
        <p:spPr>
          <a:xfrm>
            <a:off x="2267744" y="4653136"/>
            <a:ext cx="6724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1  2  3  4  5  6  7  8  9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0"/>
            <a:ext cx="7221488" cy="1143000"/>
          </a:xfrm>
        </p:spPr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Treasure island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052736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To find the treasure, you need to measure some distances. You only have these ropes to measure with.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1026" name="Picture 2" descr="C:\Users\Allison\AppData\Local\Microsoft\Windows\Temporary Internet Files\Content.IE5\A9OH9O3Z\MP9003164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060848"/>
            <a:ext cx="1072079" cy="720080"/>
          </a:xfrm>
          <a:prstGeom prst="rect">
            <a:avLst/>
          </a:prstGeom>
          <a:noFill/>
        </p:spPr>
      </p:pic>
      <p:pic>
        <p:nvPicPr>
          <p:cNvPr id="5" name="Picture 2" descr="C:\Users\Allison\AppData\Local\Microsoft\Windows\Temporary Internet Files\Content.IE5\A9OH9O3Z\MP9003164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060848"/>
            <a:ext cx="1072079" cy="720080"/>
          </a:xfrm>
          <a:prstGeom prst="rect">
            <a:avLst/>
          </a:prstGeom>
          <a:noFill/>
        </p:spPr>
      </p:pic>
      <p:pic>
        <p:nvPicPr>
          <p:cNvPr id="6" name="Picture 2" descr="C:\Users\Allison\AppData\Local\Microsoft\Windows\Temporary Internet Files\Content.IE5\A9OH9O3Z\MP9003164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060848"/>
            <a:ext cx="1072079" cy="720080"/>
          </a:xfrm>
          <a:prstGeom prst="rect">
            <a:avLst/>
          </a:prstGeom>
          <a:noFill/>
        </p:spPr>
      </p:pic>
      <p:pic>
        <p:nvPicPr>
          <p:cNvPr id="7" name="Picture 2" descr="C:\Users\Allison\AppData\Local\Microsoft\Windows\Temporary Internet Files\Content.IE5\A9OH9O3Z\MP9003164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060848"/>
            <a:ext cx="1072079" cy="720080"/>
          </a:xfrm>
          <a:prstGeom prst="rect">
            <a:avLst/>
          </a:prstGeom>
          <a:noFill/>
        </p:spPr>
      </p:pic>
      <p:pic>
        <p:nvPicPr>
          <p:cNvPr id="8" name="Picture 2" descr="C:\Users\Allison\AppData\Local\Microsoft\Windows\Temporary Internet Files\Content.IE5\A9OH9O3Z\MP9003164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060848"/>
            <a:ext cx="1072079" cy="72008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95536" y="27809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A: 6m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5736" y="278092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B: 9m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1920" y="278092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C: 17m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52120" y="278092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D: 19m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08304" y="278092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E: 21m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335699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You can put ropes end to end to find their sum or side by side to find their difference. Which 2 ropes will measure these? 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552" y="4293096"/>
            <a:ext cx="29523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 smtClean="0">
                <a:latin typeface="Comic Sans MS" pitchFamily="66" charset="0"/>
              </a:rPr>
              <a:t>    11 metres</a:t>
            </a:r>
          </a:p>
          <a:p>
            <a:pPr marL="342900" indent="-342900">
              <a:buAutoNum type="arabicPeriod"/>
            </a:pPr>
            <a:r>
              <a:rPr lang="en-GB" sz="2400" dirty="0" smtClean="0">
                <a:latin typeface="Comic Sans MS" pitchFamily="66" charset="0"/>
              </a:rPr>
              <a:t>    27 metres</a:t>
            </a:r>
          </a:p>
          <a:p>
            <a:pPr marL="342900" indent="-342900">
              <a:buAutoNum type="arabicPeriod"/>
            </a:pPr>
            <a:r>
              <a:rPr lang="en-GB" sz="2400" dirty="0" smtClean="0">
                <a:latin typeface="Comic Sans MS" pitchFamily="66" charset="0"/>
              </a:rPr>
              <a:t>     3 metres</a:t>
            </a:r>
          </a:p>
          <a:p>
            <a:pPr marL="342900" indent="-342900">
              <a:buAutoNum type="arabicPeriod"/>
            </a:pPr>
            <a:r>
              <a:rPr lang="en-GB" sz="2400" dirty="0" smtClean="0">
                <a:latin typeface="Comic Sans MS" pitchFamily="66" charset="0"/>
              </a:rPr>
              <a:t>    28 metres</a:t>
            </a:r>
          </a:p>
          <a:p>
            <a:pPr marL="342900" indent="-342900">
              <a:buAutoNum type="arabicPeriod"/>
            </a:pPr>
            <a:r>
              <a:rPr lang="en-GB" sz="2400" dirty="0" smtClean="0">
                <a:latin typeface="Comic Sans MS" pitchFamily="66" charset="0"/>
              </a:rPr>
              <a:t>    10 metres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08104" y="4221088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GB" sz="2400" dirty="0" smtClean="0">
                <a:latin typeface="Comic Sans MS" pitchFamily="66" charset="0"/>
              </a:rPr>
              <a:t>6</a:t>
            </a:r>
            <a:r>
              <a:rPr lang="en-GB" sz="2400" b="1" dirty="0" smtClean="0">
                <a:latin typeface="Comic Sans MS" pitchFamily="66" charset="0"/>
              </a:rPr>
              <a:t>.		</a:t>
            </a:r>
            <a:r>
              <a:rPr lang="en-GB" sz="2400" dirty="0" smtClean="0">
                <a:latin typeface="Comic Sans MS" pitchFamily="66" charset="0"/>
              </a:rPr>
              <a:t>4 metres</a:t>
            </a:r>
          </a:p>
          <a:p>
            <a:pPr marL="342900" indent="-342900"/>
            <a:r>
              <a:rPr lang="en-GB" sz="2400" dirty="0" smtClean="0">
                <a:latin typeface="Comic Sans MS" pitchFamily="66" charset="0"/>
              </a:rPr>
              <a:t>7.		 8 metres</a:t>
            </a:r>
          </a:p>
          <a:p>
            <a:pPr marL="342900" indent="-342900"/>
            <a:r>
              <a:rPr lang="en-GB" sz="2400" dirty="0" smtClean="0">
                <a:latin typeface="Comic Sans MS" pitchFamily="66" charset="0"/>
              </a:rPr>
              <a:t>8. 	26 metres</a:t>
            </a:r>
          </a:p>
          <a:p>
            <a:pPr marL="342900" indent="-342900"/>
            <a:r>
              <a:rPr lang="en-GB" sz="2400" dirty="0" smtClean="0">
                <a:latin typeface="Comic Sans MS" pitchFamily="66" charset="0"/>
              </a:rPr>
              <a:t>9. 	13 metres</a:t>
            </a:r>
          </a:p>
          <a:p>
            <a:pPr marL="342900" indent="-342900"/>
            <a:r>
              <a:rPr lang="en-GB" sz="2400" dirty="0" smtClean="0">
                <a:latin typeface="Comic Sans MS" pitchFamily="66" charset="0"/>
              </a:rPr>
              <a:t>10. 	23 metres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1027" name="Picture 3" descr="C:\Users\Allison\AppData\Local\Microsoft\Windows\Temporary Internet Files\Content.IE5\T792RYUC\MC90005565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5412" y="116632"/>
            <a:ext cx="1188588" cy="1354747"/>
          </a:xfrm>
          <a:prstGeom prst="rect">
            <a:avLst/>
          </a:prstGeom>
          <a:noFill/>
        </p:spPr>
      </p:pic>
      <p:pic>
        <p:nvPicPr>
          <p:cNvPr id="1028" name="Picture 4" descr="C:\Users\Allison\AppData\Local\Microsoft\Windows\Temporary Internet Files\Content.IE5\1AJOYLJ5\MC90015457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653136"/>
            <a:ext cx="1155416" cy="11025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9792" y="116632"/>
            <a:ext cx="6069360" cy="1143000"/>
          </a:xfrm>
        </p:spPr>
        <p:txBody>
          <a:bodyPr/>
          <a:lstStyle/>
          <a:p>
            <a:r>
              <a:rPr lang="en-GB" sz="4800" b="1" dirty="0" smtClean="0">
                <a:solidFill>
                  <a:schemeClr val="tx1"/>
                </a:solidFill>
                <a:latin typeface="Comic Sans MS" pitchFamily="66" charset="0"/>
              </a:rPr>
              <a:t>Oddities</a:t>
            </a:r>
            <a:endParaRPr lang="en-GB" sz="4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796136" y="1340768"/>
          <a:ext cx="2975991" cy="25360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19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19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19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45352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53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35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9512" y="1196752"/>
            <a:ext cx="47525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Copy the grid.</a:t>
            </a:r>
          </a:p>
          <a:p>
            <a:r>
              <a:rPr lang="en-GB" sz="2800" dirty="0" smtClean="0">
                <a:latin typeface="Comic Sans MS" pitchFamily="66" charset="0"/>
              </a:rPr>
              <a:t>Use each of the numbers 1 to 9. Write one number in every box.</a:t>
            </a:r>
          </a:p>
          <a:p>
            <a:r>
              <a:rPr lang="en-GB" sz="2800" dirty="0" smtClean="0">
                <a:latin typeface="Comic Sans MS" pitchFamily="66" charset="0"/>
              </a:rPr>
              <a:t>Make each line of three numbers in any direction add up to an </a:t>
            </a:r>
            <a:r>
              <a:rPr lang="en-GB" sz="3200" b="1" dirty="0" smtClean="0">
                <a:latin typeface="Comic Sans MS" pitchFamily="66" charset="0"/>
              </a:rPr>
              <a:t>odd </a:t>
            </a:r>
            <a:r>
              <a:rPr lang="en-GB" sz="2800" dirty="0" smtClean="0">
                <a:latin typeface="Comic Sans MS" pitchFamily="66" charset="0"/>
              </a:rPr>
              <a:t>number.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576" y="4725144"/>
            <a:ext cx="76867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1  2  3  4  5  6  7  8  9</a:t>
            </a:r>
            <a:endParaRPr lang="en-GB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4176464" cy="1296144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itchFamily="66" charset="0"/>
              </a:rPr>
              <a:t>Magic squares</a:t>
            </a:r>
            <a:endParaRPr lang="en-GB" dirty="0">
              <a:latin typeface="Comic Sans MS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228184" y="836712"/>
          <a:ext cx="2327919" cy="20882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5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5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59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607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/>
                        <a:t>5</a:t>
                      </a:r>
                      <a:endParaRPr lang="en-GB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/>
                        <a:t>3</a:t>
                      </a:r>
                      <a:endParaRPr lang="en-GB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/>
                      <a:endParaRPr lang="en-GB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/>
                        <a:t>4</a:t>
                      </a:r>
                      <a:endParaRPr lang="en-GB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156176" y="3429000"/>
          <a:ext cx="2480319" cy="20798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6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7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67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3283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/>
                        <a:t>10</a:t>
                      </a:r>
                      <a:endParaRPr lang="en-GB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3283">
                <a:tc>
                  <a:txBody>
                    <a:bodyPr/>
                    <a:lstStyle/>
                    <a:p>
                      <a:pPr algn="ctr"/>
                      <a:endParaRPr lang="en-GB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/>
                        <a:t>8</a:t>
                      </a:r>
                      <a:endParaRPr lang="en-GB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3283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/>
                        <a:t>6</a:t>
                      </a:r>
                      <a:endParaRPr lang="en-GB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/>
                        <a:t>5</a:t>
                      </a:r>
                      <a:endParaRPr lang="en-GB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67544" y="3573016"/>
          <a:ext cx="2327919" cy="20882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5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5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59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607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7504" y="1916832"/>
            <a:ext cx="5975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In a magic square, the three numbers in each row, column and diagonal add up to the same total.</a:t>
            </a:r>
          </a:p>
          <a:p>
            <a:r>
              <a:rPr lang="en-GB" sz="2400" dirty="0" smtClean="0">
                <a:latin typeface="Comic Sans MS" pitchFamily="66" charset="0"/>
              </a:rPr>
              <a:t>Copy and complete these magic squares. </a:t>
            </a: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3466728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Calendars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07904" y="692696"/>
            <a:ext cx="1800200" cy="18158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Algerian" pitchFamily="82" charset="0"/>
              </a:rPr>
              <a:t>Friday</a:t>
            </a:r>
          </a:p>
          <a:p>
            <a:pPr algn="ctr"/>
            <a:r>
              <a:rPr lang="en-GB" sz="2800" b="1" dirty="0" smtClean="0">
                <a:latin typeface="Algerian" pitchFamily="82" charset="0"/>
              </a:rPr>
              <a:t>July</a:t>
            </a:r>
          </a:p>
          <a:p>
            <a:pPr algn="ctr"/>
            <a:r>
              <a:rPr lang="en-GB" sz="2800" b="1" dirty="0" smtClean="0">
                <a:latin typeface="Algerian" pitchFamily="82" charset="0"/>
              </a:rPr>
              <a:t>13</a:t>
            </a:r>
            <a:r>
              <a:rPr lang="en-GB" sz="2800" b="1" baseline="30000" dirty="0" smtClean="0">
                <a:latin typeface="Algerian" pitchFamily="82" charset="0"/>
              </a:rPr>
              <a:t>th</a:t>
            </a:r>
            <a:r>
              <a:rPr lang="en-GB" sz="2800" b="1" dirty="0" smtClean="0">
                <a:latin typeface="Algerian" pitchFamily="82" charset="0"/>
              </a:rPr>
              <a:t> 2012</a:t>
            </a:r>
            <a:endParaRPr lang="en-GB" sz="2800" b="1" dirty="0">
              <a:latin typeface="Algerian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07904" y="692696"/>
            <a:ext cx="1800200" cy="18722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9512" y="2708920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GB" sz="2400" dirty="0" smtClean="0">
                <a:latin typeface="Comic Sans MS" pitchFamily="66" charset="0"/>
              </a:rPr>
              <a:t>1. What day of the week is</a:t>
            </a:r>
            <a:r>
              <a:rPr lang="en-GB" sz="2400" b="1" dirty="0" smtClean="0">
                <a:latin typeface="Comic Sans MS" pitchFamily="66" charset="0"/>
              </a:rPr>
              <a:t>:</a:t>
            </a:r>
          </a:p>
          <a:p>
            <a:pPr marL="457200" indent="-457200" algn="ctr"/>
            <a:endParaRPr lang="en-GB" sz="2400" b="1" dirty="0" smtClean="0">
              <a:latin typeface="Comic Sans MS" pitchFamily="66" charset="0"/>
            </a:endParaRP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20 July 2012 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7 July 2012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29 July 2012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13 July 2013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13 July 2014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99992" y="2708920"/>
            <a:ext cx="44644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2. What date in July 2012 is: </a:t>
            </a:r>
          </a:p>
          <a:p>
            <a:endParaRPr lang="en-GB" sz="2400" dirty="0" smtClean="0">
              <a:latin typeface="Comic Sans MS" pitchFamily="66" charset="0"/>
            </a:endParaRP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the first Friday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the first Tuesday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the last Saturday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the third Thursday</a:t>
            </a:r>
          </a:p>
          <a:p>
            <a:pPr marL="457200" indent="-457200">
              <a:buAutoNum type="alphaLcPeriod"/>
            </a:pPr>
            <a:r>
              <a:rPr lang="en-GB" sz="2400" dirty="0" smtClean="0">
                <a:latin typeface="Comic Sans MS" pitchFamily="66" charset="0"/>
              </a:rPr>
              <a:t>The second Friday </a:t>
            </a:r>
          </a:p>
        </p:txBody>
      </p:sp>
      <p:pic>
        <p:nvPicPr>
          <p:cNvPr id="1027" name="Picture 3" descr="C:\Users\Allison\AppData\Local\Microsoft\Windows\Temporary Internet Files\Content.IE5\IWQCNH2E\MC9002372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92696"/>
            <a:ext cx="1869541" cy="18529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3672408" cy="11430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Draw 2 squares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88024" y="908720"/>
            <a:ext cx="1440160" cy="12961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804248" y="908720"/>
            <a:ext cx="2088232" cy="20882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9512" y="2348880"/>
            <a:ext cx="65527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Use each of the numbers 1 to 6 once. </a:t>
            </a:r>
          </a:p>
          <a:p>
            <a:r>
              <a:rPr lang="en-GB" sz="2800" dirty="0" smtClean="0">
                <a:latin typeface="Comic Sans MS" pitchFamily="66" charset="0"/>
              </a:rPr>
              <a:t>Write them in the squares.</a:t>
            </a:r>
          </a:p>
          <a:p>
            <a:r>
              <a:rPr lang="en-GB" sz="2800" dirty="0" smtClean="0">
                <a:latin typeface="Comic Sans MS" pitchFamily="66" charset="0"/>
              </a:rPr>
              <a:t>The sum of the numbers in one square must be twice the sum of the numbers in the other square.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04248" y="3212976"/>
            <a:ext cx="22322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smtClean="0">
                <a:latin typeface="Comic Sans MS" pitchFamily="66" charset="0"/>
              </a:rPr>
              <a:t>Do it in 4 different ways.</a:t>
            </a:r>
          </a:p>
        </p:txBody>
      </p:sp>
      <p:sp>
        <p:nvSpPr>
          <p:cNvPr id="7" name="Rectangle 6"/>
          <p:cNvSpPr/>
          <p:nvPr/>
        </p:nvSpPr>
        <p:spPr>
          <a:xfrm>
            <a:off x="2254969" y="4509120"/>
            <a:ext cx="4416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1  2  3  4  5  6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580112" y="1628800"/>
          <a:ext cx="3096344" cy="2595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548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Island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Mainland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dep. 8:15am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arr.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arr.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dep.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dep.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arr.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arr.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dep.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dep.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arr.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arr.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itchFamily="66" charset="0"/>
                        </a:rPr>
                        <a:t>dep.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9512" y="836712"/>
            <a:ext cx="504056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A ferry goes from the island to the mainland and back again 3 times a day, It takes 45 minutes each way.</a:t>
            </a:r>
          </a:p>
          <a:p>
            <a:endParaRPr lang="en-GB" sz="10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The ferry always waits at the jetty for half an hour (30 minutes) so that the people can get on and off.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The first ferry goes at 8:15am.</a:t>
            </a:r>
          </a:p>
          <a:p>
            <a:endParaRPr lang="en-GB" sz="2800" dirty="0" smtClean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0112" y="4365104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Copy and complete the timetable for the ferry.</a:t>
            </a:r>
          </a:p>
        </p:txBody>
      </p:sp>
      <p:pic>
        <p:nvPicPr>
          <p:cNvPr id="1032" name="Picture 8" descr="C:\Users\Allison\AppData\Local\Microsoft\Windows\Temporary Internet Files\Content.IE5\A9OH9O3Z\MC9003209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836712"/>
            <a:ext cx="1818742" cy="6848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148064" y="1916832"/>
          <a:ext cx="3600400" cy="331236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900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0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0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809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1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2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4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8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809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5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3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2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3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09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7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7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1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6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809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2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6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3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Comic Sans MS" pitchFamily="66" charset="0"/>
                        </a:rPr>
                        <a:t>9</a:t>
                      </a:r>
                      <a:endParaRPr lang="en-GB" sz="36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504" y="1340768"/>
            <a:ext cx="46085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Copy this grid.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Cross out just 2 numbers.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The sum of the rest of the numbers in each row and column must divide exactly by 5.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64088" y="1196752"/>
          <a:ext cx="3120008" cy="3312368"/>
        </p:xfrm>
        <a:graphic>
          <a:graphicData uri="http://schemas.openxmlformats.org/drawingml/2006/table">
            <a:tbl>
              <a:tblPr bandRow="1">
                <a:tableStyleId>{F5AB1C69-6EDB-4FF4-983F-18BD219EF322}</a:tableStyleId>
              </a:tblPr>
              <a:tblGrid>
                <a:gridCol w="780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0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00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00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80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809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09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809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1520" y="908720"/>
            <a:ext cx="4752528" cy="585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Draw a blank 4 x 4 grid.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This your stamp card.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Imagine you have four 1p, four 2p, four 3p and four 4p stamps.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One stamp must be stuck in each space on the card.</a:t>
            </a:r>
          </a:p>
          <a:p>
            <a:r>
              <a:rPr lang="en-GB" sz="2800" dirty="0" smtClean="0">
                <a:latin typeface="Comic Sans MS" pitchFamily="66" charset="0"/>
              </a:rPr>
              <a:t>The total of each row, column and diagonal must be 10p.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endParaRPr lang="en-GB" sz="2800" dirty="0" smtClean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92080" y="4653136"/>
            <a:ext cx="33123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Write the values of the stamps in the spaces.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3"/>
          <p:cNvSpPr>
            <a:spLocks noGrp="1"/>
          </p:cNvSpPr>
          <p:nvPr>
            <p:ph type="title"/>
          </p:nvPr>
        </p:nvSpPr>
        <p:spPr>
          <a:xfrm>
            <a:off x="2411760" y="476672"/>
            <a:ext cx="4320480" cy="647799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Five pin bowling</a:t>
            </a:r>
          </a:p>
        </p:txBody>
      </p:sp>
      <p:pic>
        <p:nvPicPr>
          <p:cNvPr id="205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323129" y="1052513"/>
            <a:ext cx="787034" cy="1728415"/>
          </a:xfrm>
          <a:noFill/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620713"/>
            <a:ext cx="753840" cy="165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6369" y="692151"/>
            <a:ext cx="819969" cy="180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188913"/>
            <a:ext cx="754683" cy="1657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913"/>
            <a:ext cx="754261" cy="1656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TextBox 10"/>
          <p:cNvSpPr txBox="1">
            <a:spLocks noChangeArrowheads="1"/>
          </p:cNvSpPr>
          <p:nvPr/>
        </p:nvSpPr>
        <p:spPr bwMode="auto">
          <a:xfrm>
            <a:off x="539552" y="1052736"/>
            <a:ext cx="7905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13</a:t>
            </a:r>
          </a:p>
        </p:txBody>
      </p:sp>
      <p:sp>
        <p:nvSpPr>
          <p:cNvPr id="2057" name="TextBox 11"/>
          <p:cNvSpPr txBox="1">
            <a:spLocks noChangeArrowheads="1"/>
          </p:cNvSpPr>
          <p:nvPr/>
        </p:nvSpPr>
        <p:spPr bwMode="auto">
          <a:xfrm>
            <a:off x="1619672" y="1700808"/>
            <a:ext cx="7921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11</a:t>
            </a:r>
          </a:p>
        </p:txBody>
      </p:sp>
      <p:sp>
        <p:nvSpPr>
          <p:cNvPr id="2058" name="TextBox 12"/>
          <p:cNvSpPr txBox="1">
            <a:spLocks noChangeArrowheads="1"/>
          </p:cNvSpPr>
          <p:nvPr/>
        </p:nvSpPr>
        <p:spPr bwMode="auto">
          <a:xfrm>
            <a:off x="6804248" y="1484784"/>
            <a:ext cx="7921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8</a:t>
            </a:r>
          </a:p>
        </p:txBody>
      </p:sp>
      <p:sp>
        <p:nvSpPr>
          <p:cNvPr id="2059" name="TextBox 13"/>
          <p:cNvSpPr txBox="1">
            <a:spLocks noChangeArrowheads="1"/>
          </p:cNvSpPr>
          <p:nvPr/>
        </p:nvSpPr>
        <p:spPr bwMode="auto">
          <a:xfrm>
            <a:off x="4283968" y="1916832"/>
            <a:ext cx="7921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7</a:t>
            </a:r>
          </a:p>
        </p:txBody>
      </p:sp>
      <p:sp>
        <p:nvSpPr>
          <p:cNvPr id="2060" name="TextBox 14"/>
          <p:cNvSpPr txBox="1">
            <a:spLocks noChangeArrowheads="1"/>
          </p:cNvSpPr>
          <p:nvPr/>
        </p:nvSpPr>
        <p:spPr bwMode="auto">
          <a:xfrm>
            <a:off x="8100392" y="1052736"/>
            <a:ext cx="7921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15</a:t>
            </a:r>
          </a:p>
        </p:txBody>
      </p:sp>
      <p:sp>
        <p:nvSpPr>
          <p:cNvPr id="2061" name="TextBox 15"/>
          <p:cNvSpPr txBox="1">
            <a:spLocks noChangeArrowheads="1"/>
          </p:cNvSpPr>
          <p:nvPr/>
        </p:nvSpPr>
        <p:spPr bwMode="auto">
          <a:xfrm>
            <a:off x="251520" y="2780928"/>
            <a:ext cx="871378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GB" sz="2600" dirty="0">
                <a:latin typeface="Comic Sans MS" pitchFamily="66" charset="0"/>
              </a:rPr>
              <a:t>Sue knocked over 13 &amp; 15. What was her total score?</a:t>
            </a:r>
          </a:p>
          <a:p>
            <a:pPr marL="342900" indent="-342900">
              <a:buFontTx/>
              <a:buAutoNum type="arabicPeriod"/>
            </a:pPr>
            <a:r>
              <a:rPr lang="en-GB" sz="2600" dirty="0">
                <a:latin typeface="Comic Sans MS" pitchFamily="66" charset="0"/>
              </a:rPr>
              <a:t>Two children each bowled over one pin. The difference in their scores was 5. What were they?</a:t>
            </a:r>
          </a:p>
          <a:p>
            <a:pPr marL="342900" indent="-342900">
              <a:buFontTx/>
              <a:buAutoNum type="arabicPeriod"/>
            </a:pPr>
            <a:r>
              <a:rPr lang="en-GB" sz="2600" dirty="0">
                <a:latin typeface="Comic Sans MS" pitchFamily="66" charset="0"/>
              </a:rPr>
              <a:t>Tom scored 20. Which pins did he knock over?</a:t>
            </a:r>
          </a:p>
          <a:p>
            <a:pPr marL="342900" indent="-342900">
              <a:buFontTx/>
              <a:buAutoNum type="arabicPeriod"/>
            </a:pPr>
            <a:r>
              <a:rPr lang="en-GB" sz="2600" dirty="0">
                <a:latin typeface="Comic Sans MS" pitchFamily="66" charset="0"/>
              </a:rPr>
              <a:t>Aziz left 13 and 15 standing. What was his score?</a:t>
            </a:r>
          </a:p>
          <a:p>
            <a:pPr marL="342900" indent="-342900">
              <a:buFontTx/>
              <a:buAutoNum type="arabicPeriod"/>
            </a:pPr>
            <a:r>
              <a:rPr lang="en-GB" sz="2600" dirty="0">
                <a:latin typeface="Comic Sans MS" pitchFamily="66" charset="0"/>
              </a:rPr>
              <a:t>Emma scored 30. Which pins fell down?</a:t>
            </a:r>
          </a:p>
          <a:p>
            <a:pPr marL="342900" indent="-342900">
              <a:buFontTx/>
              <a:buAutoNum type="arabicPeriod"/>
            </a:pPr>
            <a:r>
              <a:rPr lang="en-GB" sz="2600" dirty="0">
                <a:latin typeface="Comic Sans MS" pitchFamily="66" charset="0"/>
              </a:rPr>
              <a:t>If Harry scored 7 more, he would have got 31. Which pins fell over?</a:t>
            </a:r>
          </a:p>
          <a:p>
            <a:pPr marL="342900" indent="-342900">
              <a:buFontTx/>
              <a:buAutoNum type="arabicPeriod"/>
            </a:pP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/>
            </a:r>
            <a:br>
              <a:rPr lang="en-GB" dirty="0" smtClean="0">
                <a:latin typeface="Comic Sans MS" pitchFamily="66" charset="0"/>
              </a:rPr>
            </a:br>
            <a:r>
              <a:rPr lang="en-GB" dirty="0" smtClean="0">
                <a:latin typeface="Comic Sans MS" pitchFamily="66" charset="0"/>
              </a:rPr>
              <a:t>Into the unknown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412875"/>
            <a:ext cx="8964612" cy="4525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Add up the numbers standing for the letters in each word	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en-GB" sz="3600" dirty="0" smtClean="0">
                <a:latin typeface="Comic Sans MS" pitchFamily="66" charset="0"/>
              </a:rPr>
              <a:t>APE	   2. CAP	      3. ACE	4. PEAS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600" dirty="0" smtClean="0">
                <a:latin typeface="Comic Sans MS" pitchFamily="66" charset="0"/>
              </a:rPr>
              <a:t>5. CASE    6. PASS   7. CAPE	8. EASE	</a:t>
            </a:r>
          </a:p>
        </p:txBody>
      </p:sp>
      <p:sp>
        <p:nvSpPr>
          <p:cNvPr id="4" name="Rectangle 3"/>
          <p:cNvSpPr/>
          <p:nvPr/>
        </p:nvSpPr>
        <p:spPr>
          <a:xfrm>
            <a:off x="2627784" y="1124744"/>
            <a:ext cx="604867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S  P  A  C  E</a:t>
            </a:r>
          </a:p>
        </p:txBody>
      </p:sp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2771775" y="2205038"/>
            <a:ext cx="55451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600" dirty="0" smtClean="0">
                <a:latin typeface="Calibri" pitchFamily="34" charset="0"/>
              </a:rPr>
              <a:t> </a:t>
            </a:r>
            <a:r>
              <a:rPr lang="en-GB" sz="4400" dirty="0">
                <a:latin typeface="Calibri" pitchFamily="34" charset="0"/>
              </a:rPr>
              <a:t>5   </a:t>
            </a:r>
            <a:r>
              <a:rPr lang="en-GB" sz="4400" dirty="0" smtClean="0">
                <a:latin typeface="Calibri" pitchFamily="34" charset="0"/>
              </a:rPr>
              <a:t> 10    </a:t>
            </a:r>
            <a:r>
              <a:rPr lang="en-GB" sz="4400" dirty="0">
                <a:latin typeface="Calibri" pitchFamily="34" charset="0"/>
              </a:rPr>
              <a:t>15   </a:t>
            </a:r>
            <a:r>
              <a:rPr lang="en-GB" sz="4400" dirty="0" smtClean="0">
                <a:latin typeface="Calibri" pitchFamily="34" charset="0"/>
              </a:rPr>
              <a:t> 20    25</a:t>
            </a:r>
            <a:endParaRPr lang="en-GB" sz="3600" dirty="0">
              <a:latin typeface="Calibri" pitchFamily="34" charset="0"/>
            </a:endParaRPr>
          </a:p>
        </p:txBody>
      </p:sp>
      <p:pic>
        <p:nvPicPr>
          <p:cNvPr id="4102" name="Picture 7" descr="rocke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1656407" cy="1656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264994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r>
              <a:rPr lang="en-GB" dirty="0" smtClean="0">
                <a:latin typeface="Comic Sans MS" pitchFamily="66" charset="0"/>
              </a:rPr>
              <a:t>Draw 5 boxes</a:t>
            </a:r>
          </a:p>
          <a:p>
            <a:pPr>
              <a:buFont typeface="Arial" charset="0"/>
              <a:buNone/>
            </a:pPr>
            <a:r>
              <a:rPr lang="en-GB" sz="2500" dirty="0" smtClean="0">
                <a:latin typeface="Comic Sans MS" pitchFamily="66" charset="0"/>
              </a:rPr>
              <a:t>Use each of the numbers 1 to 9 once. Write the numbers in the boxes. The total in each box must be 9.</a:t>
            </a:r>
          </a:p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r>
              <a:rPr lang="en-GB" dirty="0" smtClean="0">
                <a:latin typeface="Comic Sans MS" pitchFamily="66" charset="0"/>
              </a:rPr>
              <a:t>	</a:t>
            </a:r>
          </a:p>
          <a:p>
            <a:pPr algn="ctr">
              <a:buFont typeface="Arial" charset="0"/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 algn="ctr">
              <a:buFont typeface="Arial" charset="0"/>
              <a:buNone/>
            </a:pPr>
            <a:r>
              <a:rPr lang="en-GB" sz="2800" dirty="0" smtClean="0">
                <a:latin typeface="Comic Sans MS" pitchFamily="66" charset="0"/>
              </a:rPr>
              <a:t>Now draw 3 boxes. Use the same numbers. </a:t>
            </a:r>
          </a:p>
          <a:p>
            <a:pPr algn="ctr">
              <a:buFont typeface="Arial" charset="0"/>
              <a:buNone/>
            </a:pPr>
            <a:r>
              <a:rPr lang="en-GB" sz="2800" dirty="0" smtClean="0">
                <a:latin typeface="Comic Sans MS" pitchFamily="66" charset="0"/>
              </a:rPr>
              <a:t>This time, the total in each box must be 15.</a:t>
            </a:r>
          </a:p>
          <a:p>
            <a:pPr algn="ctr">
              <a:buFont typeface="Arial" charset="0"/>
              <a:buNone/>
            </a:pPr>
            <a:r>
              <a:rPr lang="en-GB" sz="2800" dirty="0" smtClean="0">
                <a:latin typeface="Comic Sans MS" pitchFamily="66" charset="0"/>
              </a:rPr>
              <a:t> Do it in at least 4 different ways.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347864" y="764704"/>
            <a:ext cx="719138" cy="7191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211960" y="764704"/>
            <a:ext cx="719138" cy="7191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076056" y="764704"/>
            <a:ext cx="720725" cy="7191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940152" y="764704"/>
            <a:ext cx="719138" cy="7191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876256" y="764704"/>
            <a:ext cx="720725" cy="7191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187450" y="2924175"/>
            <a:ext cx="1296988" cy="1152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348038" y="2924175"/>
            <a:ext cx="1368425" cy="1152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435600" y="2924175"/>
            <a:ext cx="1296988" cy="1152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5865515"/>
          </a:xfrm>
        </p:spPr>
        <p:txBody>
          <a:bodyPr/>
          <a:lstStyle/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r>
              <a:rPr lang="en-GB" sz="2800" b="1" dirty="0" smtClean="0">
                <a:latin typeface="Comic Sans MS" pitchFamily="66" charset="0"/>
              </a:rPr>
              <a:t>Draw 2 squares</a:t>
            </a:r>
          </a:p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</a:pPr>
            <a:r>
              <a:rPr lang="en-GB" dirty="0" smtClean="0">
                <a:latin typeface="Comic Sans MS" pitchFamily="66" charset="0"/>
              </a:rPr>
              <a:t>Use each of the numbers 1 to 7 once.</a:t>
            </a:r>
          </a:p>
          <a:p>
            <a:pPr>
              <a:buFont typeface="Arial" charset="0"/>
              <a:buNone/>
            </a:pPr>
            <a:r>
              <a:rPr lang="en-GB" dirty="0" smtClean="0">
                <a:latin typeface="Comic Sans MS" pitchFamily="66" charset="0"/>
              </a:rPr>
              <a:t>Write them in the  squares.</a:t>
            </a:r>
          </a:p>
          <a:p>
            <a:pPr>
              <a:buFont typeface="Arial" charset="0"/>
              <a:buNone/>
            </a:pPr>
            <a:r>
              <a:rPr lang="en-GB" dirty="0" smtClean="0">
                <a:latin typeface="Comic Sans MS" pitchFamily="66" charset="0"/>
              </a:rPr>
              <a:t>The total in the large square must be 3 times the total in the small square. </a:t>
            </a:r>
          </a:p>
          <a:p>
            <a:pPr>
              <a:buFont typeface="Arial" charset="0"/>
              <a:buNone/>
            </a:pPr>
            <a:r>
              <a:rPr lang="en-GB" i="1" dirty="0" smtClean="0">
                <a:latin typeface="Comic Sans MS" pitchFamily="66" charset="0"/>
              </a:rPr>
              <a:t>Do it in 5</a:t>
            </a:r>
          </a:p>
          <a:p>
            <a:pPr>
              <a:buFont typeface="Arial" charset="0"/>
              <a:buNone/>
            </a:pPr>
            <a:r>
              <a:rPr lang="en-GB" i="1" dirty="0" smtClean="0">
                <a:latin typeface="Comic Sans MS" pitchFamily="66" charset="0"/>
              </a:rPr>
              <a:t> different ways.</a:t>
            </a:r>
          </a:p>
          <a:p>
            <a:pPr>
              <a:buFont typeface="Arial" charset="0"/>
              <a:buNone/>
            </a:pPr>
            <a:endParaRPr lang="en-GB" dirty="0" smtClean="0"/>
          </a:p>
        </p:txBody>
      </p:sp>
      <p:sp>
        <p:nvSpPr>
          <p:cNvPr id="4" name="Rectangle 3"/>
          <p:cNvSpPr/>
          <p:nvPr/>
        </p:nvSpPr>
        <p:spPr>
          <a:xfrm>
            <a:off x="4716016" y="1196752"/>
            <a:ext cx="1079500" cy="10080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516216" y="1124744"/>
            <a:ext cx="2016125" cy="19431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563888" y="4221088"/>
            <a:ext cx="51860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1  2  3  4  5  6  7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32656"/>
            <a:ext cx="8568952" cy="5649491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en-GB" sz="4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5800" b="1" dirty="0" smtClean="0">
                <a:latin typeface="Comic Sans MS" pitchFamily="66" charset="0"/>
              </a:rPr>
              <a:t>Magic Curves</a:t>
            </a:r>
          </a:p>
          <a:p>
            <a:pPr>
              <a:buNone/>
            </a:pPr>
            <a:endParaRPr lang="en-GB" sz="4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4400" dirty="0" smtClean="0">
                <a:latin typeface="Comic Sans MS" pitchFamily="66" charset="0"/>
              </a:rPr>
              <a:t>Copy the diagram</a:t>
            </a: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GB" sz="4400" dirty="0" smtClean="0">
                <a:latin typeface="Comic Sans MS" pitchFamily="66" charset="0"/>
              </a:rPr>
              <a:t>Use a different colour for each of the 3 curves.</a:t>
            </a:r>
          </a:p>
          <a:p>
            <a:pPr algn="ctr">
              <a:buNone/>
            </a:pPr>
            <a:r>
              <a:rPr lang="en-GB" sz="4400" dirty="0" smtClean="0">
                <a:latin typeface="Comic Sans MS" pitchFamily="66" charset="0"/>
              </a:rPr>
              <a:t>Use each of the numbers 1 to 6. Write 1 number in each circle. The sum of numbers on each curve must be 14.</a:t>
            </a:r>
            <a:endParaRPr lang="en-GB" sz="4400" dirty="0">
              <a:latin typeface="Comic Sans MS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131840" y="2204864"/>
            <a:ext cx="936104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995936" y="1268760"/>
            <a:ext cx="936104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88024" y="2276872"/>
            <a:ext cx="936104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123728" y="3284984"/>
            <a:ext cx="936104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724128" y="3212976"/>
            <a:ext cx="936104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923928" y="3212976"/>
            <a:ext cx="936104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>
            <a:stCxn id="11" idx="7"/>
            <a:endCxn id="8" idx="3"/>
          </p:cNvCxnSpPr>
          <p:nvPr/>
        </p:nvCxnSpPr>
        <p:spPr>
          <a:xfrm flipV="1">
            <a:off x="2922743" y="2942416"/>
            <a:ext cx="346186" cy="469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7"/>
          </p:cNvCxnSpPr>
          <p:nvPr/>
        </p:nvCxnSpPr>
        <p:spPr>
          <a:xfrm>
            <a:off x="3930855" y="2331408"/>
            <a:ext cx="1001185" cy="174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724128" y="2924944"/>
            <a:ext cx="36004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9" idx="2"/>
          </p:cNvCxnSpPr>
          <p:nvPr/>
        </p:nvCxnSpPr>
        <p:spPr>
          <a:xfrm flipH="1">
            <a:off x="3707904" y="1700808"/>
            <a:ext cx="288032" cy="50405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8" idx="4"/>
          </p:cNvCxnSpPr>
          <p:nvPr/>
        </p:nvCxnSpPr>
        <p:spPr>
          <a:xfrm>
            <a:off x="3599892" y="3068960"/>
            <a:ext cx="396044" cy="28803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860032" y="3789040"/>
            <a:ext cx="86409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9" idx="5"/>
          </p:cNvCxnSpPr>
          <p:nvPr/>
        </p:nvCxnSpPr>
        <p:spPr>
          <a:xfrm>
            <a:off x="4794951" y="2006312"/>
            <a:ext cx="353113" cy="342568"/>
          </a:xfrm>
          <a:prstGeom prst="line">
            <a:avLst/>
          </a:prstGeom>
          <a:ln w="25400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0" idx="3"/>
            <a:endCxn id="13" idx="7"/>
          </p:cNvCxnSpPr>
          <p:nvPr/>
        </p:nvCxnSpPr>
        <p:spPr>
          <a:xfrm flipH="1">
            <a:off x="4722943" y="3014424"/>
            <a:ext cx="202170" cy="325096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endCxn id="11" idx="5"/>
          </p:cNvCxnSpPr>
          <p:nvPr/>
        </p:nvCxnSpPr>
        <p:spPr>
          <a:xfrm flipH="1">
            <a:off x="2922743" y="3789040"/>
            <a:ext cx="1073193" cy="233496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24744"/>
            <a:ext cx="4824536" cy="4738538"/>
          </a:xfrm>
        </p:spPr>
        <p:txBody>
          <a:bodyPr>
            <a:normAutofit fontScale="90000"/>
          </a:bodyPr>
          <a:lstStyle/>
          <a:p>
            <a:pPr algn="l"/>
            <a:r>
              <a:rPr lang="en-GB" sz="2800" dirty="0" smtClean="0">
                <a:latin typeface="Comic Sans MS" pitchFamily="66" charset="0"/>
              </a:rPr>
              <a:t>Copy the diagram.</a:t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/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>Use each of the numbers 1 to 8.</a:t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/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>Write one number in every box. 5 is already in place.</a:t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/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>Each side of the square must add up to 12.</a:t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/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2800" dirty="0" smtClean="0">
                <a:latin typeface="Comic Sans MS" pitchFamily="66" charset="0"/>
              </a:rPr>
              <a:t/>
            </a:r>
            <a:br>
              <a:rPr lang="en-GB" sz="2800" dirty="0" smtClean="0">
                <a:latin typeface="Comic Sans MS" pitchFamily="66" charset="0"/>
              </a:rPr>
            </a:br>
            <a:endParaRPr lang="en-GB" sz="2800" dirty="0">
              <a:latin typeface="Comic Sans MS" pitchFamily="66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5292080" y="764704"/>
          <a:ext cx="3240360" cy="31683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8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2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algn="ctr"/>
                      <a:r>
                        <a:rPr lang="en-GB" sz="5400" b="1" dirty="0" smtClean="0"/>
                        <a:t>5</a:t>
                      </a:r>
                      <a:endParaRPr lang="en-GB" sz="5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860032" y="4077072"/>
            <a:ext cx="396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Now do it so that each side adds up to 15.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defRPr sz="2800" b="1" dirty="0" smtClean="0">
            <a:latin typeface="Comic Sans MS" pitchFamily="66" charset="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347</TotalTime>
  <Words>956</Words>
  <Application>Microsoft Office PowerPoint</Application>
  <PresentationFormat>On-screen Show (4:3)</PresentationFormat>
  <Paragraphs>191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Algerian</vt:lpstr>
      <vt:lpstr>Arial</vt:lpstr>
      <vt:lpstr>Calibri</vt:lpstr>
      <vt:lpstr>Comic Sans MS</vt:lpstr>
      <vt:lpstr>Constantia</vt:lpstr>
      <vt:lpstr>Wingdings 2</vt:lpstr>
      <vt:lpstr>Flow</vt:lpstr>
      <vt:lpstr>PowerPoint Presentation</vt:lpstr>
      <vt:lpstr>PowerPoint Presentation</vt:lpstr>
      <vt:lpstr>Treasure island</vt:lpstr>
      <vt:lpstr>Oddities</vt:lpstr>
      <vt:lpstr>Magic squares</vt:lpstr>
      <vt:lpstr>Calendars</vt:lpstr>
      <vt:lpstr>Draw 2 squares</vt:lpstr>
      <vt:lpstr>PowerPoint Presentation</vt:lpstr>
      <vt:lpstr>PowerPoint Presentation</vt:lpstr>
      <vt:lpstr>PowerPoint Presentation</vt:lpstr>
      <vt:lpstr>Five pin bowling</vt:lpstr>
      <vt:lpstr> Into the unknown</vt:lpstr>
      <vt:lpstr>PowerPoint Presentation</vt:lpstr>
      <vt:lpstr>PowerPoint Presentation</vt:lpstr>
      <vt:lpstr>PowerPoint Presentation</vt:lpstr>
      <vt:lpstr>Copy the diagram.  Use each of the numbers 1 to 8.  Write one number in every box. 5 is already in place.  Each side of the square must add up to 12.  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Five pin bowling</dc:title>
  <dc:creator>Allison</dc:creator>
  <cp:lastModifiedBy>Grace Shrubsole</cp:lastModifiedBy>
  <cp:revision>60</cp:revision>
  <dcterms:created xsi:type="dcterms:W3CDTF">2012-06-26T16:04:36Z</dcterms:created>
  <dcterms:modified xsi:type="dcterms:W3CDTF">2020-03-24T08:52:57Z</dcterms:modified>
</cp:coreProperties>
</file>