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12192000"/>
  <p:notesSz cx="6858000" cy="9144000"/>
  <p:embeddedFontLst>
    <p:embeddedFont>
      <p:font typeface="Century Gothic"/>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4" roundtripDataSignature="AMtx7mikoXayAICPfFqVQICDxOIs2wGN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A4FD7DD-9B4F-45F3-B7CD-FD7689AA8232}">
  <a:tblStyle styleId="{AA4FD7DD-9B4F-45F3-B7CD-FD7689AA8232}" styleName="Table_0">
    <a:wholeTbl>
      <a:tcTxStyle b="off" i="off">
        <a:font>
          <a:latin typeface="Trebuchet MS"/>
          <a:ea typeface="Trebuchet MS"/>
          <a:cs typeface="Trebuchet MS"/>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CenturyGothic-regular.fntdata"/><Relationship Id="rId11" Type="http://schemas.openxmlformats.org/officeDocument/2006/relationships/slide" Target="slides/slide6.xml"/><Relationship Id="rId22" Type="http://schemas.openxmlformats.org/officeDocument/2006/relationships/font" Target="fonts/CenturyGothic-italic.fntdata"/><Relationship Id="rId10" Type="http://schemas.openxmlformats.org/officeDocument/2006/relationships/slide" Target="slides/slide5.xml"/><Relationship Id="rId21" Type="http://schemas.openxmlformats.org/officeDocument/2006/relationships/font" Target="fonts/CenturyGothic-bold.fntdata"/><Relationship Id="rId13" Type="http://schemas.openxmlformats.org/officeDocument/2006/relationships/slide" Target="slides/slide8.xml"/><Relationship Id="rId24" Type="http://customschemas.google.com/relationships/presentationmetadata" Target="metadata"/><Relationship Id="rId12" Type="http://schemas.openxmlformats.org/officeDocument/2006/relationships/slide" Target="slides/slide7.xml"/><Relationship Id="rId23" Type="http://schemas.openxmlformats.org/officeDocument/2006/relationships/font" Target="fonts/CenturyGothic-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6"/>
          <p:cNvGrpSpPr/>
          <p:nvPr/>
        </p:nvGrpSpPr>
        <p:grpSpPr>
          <a:xfrm>
            <a:off x="0" y="-8467"/>
            <a:ext cx="12192000" cy="6866467"/>
            <a:chOff x="0" y="-8467"/>
            <a:chExt cx="12192000" cy="6866467"/>
          </a:xfrm>
        </p:grpSpPr>
        <p:sp>
          <p:nvSpPr>
            <p:cNvPr id="24" name="Google Shape;24;p16"/>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3"/>
              </a:schemeClr>
            </a:solidFill>
            <a:ln>
              <a:noFill/>
            </a:ln>
          </p:spPr>
        </p:sp>
        <p:cxnSp>
          <p:nvCxnSpPr>
            <p:cNvPr id="25" name="Google Shape;25;p16"/>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26" name="Google Shape;26;p16"/>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27" name="Google Shape;27;p1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1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16"/>
            <p:cNvSpPr/>
            <p:nvPr/>
          </p:nvSpPr>
          <p:spPr>
            <a:xfrm>
              <a:off x="8932333" y="3048000"/>
              <a:ext cx="3259667" cy="3810000"/>
            </a:xfrm>
            <a:prstGeom prst="triangle">
              <a:avLst>
                <a:gd fmla="val 100000" name="adj"/>
              </a:avLst>
            </a:prstGeom>
            <a:solidFill>
              <a:srgbClr val="31479F">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1479F">
                <a:alpha val="49803"/>
              </a:srgbClr>
            </a:solidFill>
            <a:ln>
              <a:noFill/>
            </a:ln>
          </p:spPr>
        </p:sp>
        <p:sp>
          <p:nvSpPr>
            <p:cNvPr id="31" name="Google Shape;31;p1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32" name="Google Shape;32;p1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11B2EB">
                <a:alpha val="80000"/>
              </a:srgbClr>
            </a:solidFill>
            <a:ln>
              <a:noFill/>
            </a:ln>
          </p:spPr>
        </p:sp>
        <p:sp>
          <p:nvSpPr>
            <p:cNvPr id="33" name="Google Shape;33;p16"/>
            <p:cNvSpPr/>
            <p:nvPr/>
          </p:nvSpPr>
          <p:spPr>
            <a:xfrm>
              <a:off x="10371666" y="3589867"/>
              <a:ext cx="1817159" cy="3268133"/>
            </a:xfrm>
            <a:prstGeom prst="triangle">
              <a:avLst>
                <a:gd fmla="val 100000" name="adj"/>
              </a:avLst>
            </a:prstGeom>
            <a:solidFill>
              <a:srgbClr val="31479F">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16"/>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6"/>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8"/>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8"/>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9"/>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 name="Google Shape;54;p19"/>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5" name="Google Shape;55;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0"/>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20"/>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20"/>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20"/>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3"/>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3"/>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23"/>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4"/>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4"/>
          <p:cNvSpPr/>
          <p:nvPr>
            <p:ph idx="2" type="pic"/>
          </p:nvPr>
        </p:nvSpPr>
        <p:spPr>
          <a:xfrm>
            <a:off x="677334" y="609600"/>
            <a:ext cx="8596668" cy="3845718"/>
          </a:xfrm>
          <a:prstGeom prst="rect">
            <a:avLst/>
          </a:prstGeom>
          <a:noFill/>
          <a:ln>
            <a:noFill/>
          </a:ln>
        </p:spPr>
      </p:sp>
      <p:sp>
        <p:nvSpPr>
          <p:cNvPr id="86" name="Google Shape;86;p24"/>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89" name="Google Shape;89;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25"/>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5"/>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26"/>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6"/>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26"/>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3" name="Google Shape;103;p26"/>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GB" sz="8000" u="none" cap="none" strike="noStrike">
                <a:solidFill>
                  <a:srgbClr val="93A3DE"/>
                </a:solidFill>
                <a:latin typeface="Arial"/>
                <a:ea typeface="Arial"/>
                <a:cs typeface="Arial"/>
                <a:sym typeface="Arial"/>
              </a:rPr>
              <a:t>“</a:t>
            </a:r>
            <a:endParaRPr/>
          </a:p>
        </p:txBody>
      </p:sp>
      <p:sp>
        <p:nvSpPr>
          <p:cNvPr id="104" name="Google Shape;104;p26"/>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GB" sz="8000" u="none" cap="none" strike="noStrike">
                <a:solidFill>
                  <a:srgbClr val="93A3DE"/>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27"/>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27"/>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28"/>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28"/>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28"/>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28"/>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GB" sz="8000" u="none" cap="none" strike="noStrike">
                <a:solidFill>
                  <a:srgbClr val="93A3DE"/>
                </a:solidFill>
                <a:latin typeface="Arial"/>
                <a:ea typeface="Arial"/>
                <a:cs typeface="Arial"/>
                <a:sym typeface="Arial"/>
              </a:rPr>
              <a:t>“</a:t>
            </a:r>
            <a:endParaRPr/>
          </a:p>
        </p:txBody>
      </p:sp>
      <p:sp>
        <p:nvSpPr>
          <p:cNvPr id="119" name="Google Shape;119;p28"/>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GB" sz="8000" u="none" cap="none" strike="noStrike">
                <a:solidFill>
                  <a:srgbClr val="93A3DE"/>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29"/>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29"/>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29"/>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0"/>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1"/>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1"/>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15"/>
          <p:cNvGrpSpPr/>
          <p:nvPr/>
        </p:nvGrpSpPr>
        <p:grpSpPr>
          <a:xfrm>
            <a:off x="0" y="-8467"/>
            <a:ext cx="12192000" cy="6866467"/>
            <a:chOff x="0" y="-8467"/>
            <a:chExt cx="12192000" cy="6866467"/>
          </a:xfrm>
        </p:grpSpPr>
        <p:cxnSp>
          <p:nvCxnSpPr>
            <p:cNvPr id="7" name="Google Shape;7;p15"/>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8" name="Google Shape;8;p15"/>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9" name="Google Shape;9;p15"/>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15"/>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5"/>
            <p:cNvSpPr/>
            <p:nvPr/>
          </p:nvSpPr>
          <p:spPr>
            <a:xfrm>
              <a:off x="8932333" y="3048000"/>
              <a:ext cx="3259667" cy="3810000"/>
            </a:xfrm>
            <a:prstGeom prst="triangle">
              <a:avLst>
                <a:gd fmla="val 100000" name="adj"/>
              </a:avLst>
            </a:prstGeom>
            <a:solidFill>
              <a:srgbClr val="31479F">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5"/>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1479F">
                <a:alpha val="49803"/>
              </a:srgbClr>
            </a:solidFill>
            <a:ln>
              <a:noFill/>
            </a:ln>
          </p:spPr>
        </p:sp>
        <p:sp>
          <p:nvSpPr>
            <p:cNvPr id="13" name="Google Shape;13;p15"/>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14" name="Google Shape;14;p15"/>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11B2EB">
                <a:alpha val="80000"/>
              </a:srgbClr>
            </a:solidFill>
            <a:ln>
              <a:noFill/>
            </a:ln>
          </p:spPr>
        </p:sp>
        <p:sp>
          <p:nvSpPr>
            <p:cNvPr id="15" name="Google Shape;15;p15"/>
            <p:cNvSpPr/>
            <p:nvPr/>
          </p:nvSpPr>
          <p:spPr>
            <a:xfrm>
              <a:off x="10371666" y="3589867"/>
              <a:ext cx="1817159" cy="3268133"/>
            </a:xfrm>
            <a:prstGeom prst="triangle">
              <a:avLst>
                <a:gd fmla="val 100000" name="adj"/>
              </a:avLst>
            </a:prstGeom>
            <a:solidFill>
              <a:srgbClr val="31479F">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5"/>
            <p:cNvSpPr/>
            <p:nvPr/>
          </p:nvSpPr>
          <p:spPr>
            <a:xfrm>
              <a:off x="0" y="4013200"/>
              <a:ext cx="448733" cy="2844800"/>
            </a:xfrm>
            <a:prstGeom prst="triangle">
              <a:avLst>
                <a:gd fmla="val 0" name="adj"/>
              </a:avLst>
            </a:pr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1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1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1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1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0.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1.png"/><Relationship Id="rId6"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1.png"/><Relationship Id="rId6"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1.png"/><Relationship Id="rId6"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1.pn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7.png"/><Relationship Id="rId6" Type="http://schemas.openxmlformats.org/officeDocument/2006/relationships/image" Target="../media/image21.png"/><Relationship Id="rId7" Type="http://schemas.openxmlformats.org/officeDocument/2006/relationships/image" Target="../media/image3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15.png"/><Relationship Id="rId7" Type="http://schemas.openxmlformats.org/officeDocument/2006/relationships/image" Target="../media/image3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14.png"/><Relationship Id="rId5" Type="http://schemas.openxmlformats.org/officeDocument/2006/relationships/image" Target="../media/image34.png"/><Relationship Id="rId6" Type="http://schemas.openxmlformats.org/officeDocument/2006/relationships/image" Target="../media/image3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6.png"/><Relationship Id="rId5"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24.png"/><Relationship Id="rId5" Type="http://schemas.openxmlformats.org/officeDocument/2006/relationships/image" Target="../media/image17.png"/><Relationship Id="rId6"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23.png"/><Relationship Id="rId5" Type="http://schemas.openxmlformats.org/officeDocument/2006/relationships/image" Target="../media/image28.png"/><Relationship Id="rId6" Type="http://schemas.openxmlformats.org/officeDocument/2006/relationships/image" Target="../media/image25.png"/><Relationship Id="rId7"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3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 Id="rId4" Type="http://schemas.openxmlformats.org/officeDocument/2006/relationships/image" Target="../media/image31.png"/><Relationship Id="rId5" Type="http://schemas.openxmlformats.org/officeDocument/2006/relationships/image" Target="../media/image37.png"/><Relationship Id="rId6"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766993" y="1811886"/>
            <a:ext cx="7436636" cy="1646302"/>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2"/>
              </a:buClr>
              <a:buSzPts val="4800"/>
              <a:buFont typeface="Century Gothic"/>
              <a:buNone/>
            </a:pPr>
            <a:r>
              <a:rPr b="1" lang="en-GB" sz="4800">
                <a:solidFill>
                  <a:schemeClr val="dk2"/>
                </a:solidFill>
                <a:latin typeface="Century Gothic"/>
                <a:ea typeface="Century Gothic"/>
                <a:cs typeface="Century Gothic"/>
                <a:sym typeface="Century Gothic"/>
              </a:rPr>
              <a:t>Year 6 SATs Information Evening</a:t>
            </a:r>
            <a:endParaRPr b="1" sz="4800">
              <a:solidFill>
                <a:schemeClr val="dk2"/>
              </a:solidFill>
              <a:latin typeface="Century Gothic"/>
              <a:ea typeface="Century Gothic"/>
              <a:cs typeface="Century Gothic"/>
              <a:sym typeface="Century Gothic"/>
            </a:endParaRPr>
          </a:p>
        </p:txBody>
      </p:sp>
      <p:sp>
        <p:nvSpPr>
          <p:cNvPr id="144" name="Google Shape;144;p1"/>
          <p:cNvSpPr txBox="1"/>
          <p:nvPr>
            <p:ph idx="1" type="subTitle"/>
          </p:nvPr>
        </p:nvSpPr>
        <p:spPr>
          <a:xfrm>
            <a:off x="3401107" y="3660311"/>
            <a:ext cx="4131807" cy="564712"/>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440"/>
              <a:buNone/>
            </a:pPr>
            <a:r>
              <a:rPr b="1" lang="en-GB">
                <a:solidFill>
                  <a:srgbClr val="3F3F3F"/>
                </a:solidFill>
                <a:latin typeface="Century Gothic"/>
                <a:ea typeface="Century Gothic"/>
                <a:cs typeface="Century Gothic"/>
                <a:sym typeface="Century Gothic"/>
              </a:rPr>
              <a:t>Monday 12</a:t>
            </a:r>
            <a:r>
              <a:rPr b="1" baseline="30000" lang="en-GB">
                <a:solidFill>
                  <a:srgbClr val="3F3F3F"/>
                </a:solidFill>
                <a:latin typeface="Century Gothic"/>
                <a:ea typeface="Century Gothic"/>
                <a:cs typeface="Century Gothic"/>
                <a:sym typeface="Century Gothic"/>
              </a:rPr>
              <a:t>th</a:t>
            </a:r>
            <a:r>
              <a:rPr b="1" lang="en-GB">
                <a:solidFill>
                  <a:srgbClr val="3F3F3F"/>
                </a:solidFill>
                <a:latin typeface="Century Gothic"/>
                <a:ea typeface="Century Gothic"/>
                <a:cs typeface="Century Gothic"/>
                <a:sym typeface="Century Gothic"/>
              </a:rPr>
              <a:t> January 2026</a:t>
            </a:r>
            <a:endParaRPr b="1">
              <a:solidFill>
                <a:srgbClr val="3F3F3F"/>
              </a:solidFill>
              <a:latin typeface="Century Gothic"/>
              <a:ea typeface="Century Gothic"/>
              <a:cs typeface="Century Gothic"/>
              <a:sym typeface="Century Gothic"/>
            </a:endParaRPr>
          </a:p>
        </p:txBody>
      </p:sp>
      <p:pic>
        <p:nvPicPr>
          <p:cNvPr id="145" name="Google Shape;145;p1"/>
          <p:cNvPicPr preferRelativeResize="0"/>
          <p:nvPr/>
        </p:nvPicPr>
        <p:blipFill rotWithShape="1">
          <a:blip r:embed="rId3">
            <a:alphaModFix/>
          </a:blip>
          <a:srcRect b="0" l="0" r="0" t="0"/>
          <a:stretch/>
        </p:blipFill>
        <p:spPr>
          <a:xfrm>
            <a:off x="4458310" y="161731"/>
            <a:ext cx="2194750" cy="1585097"/>
          </a:xfrm>
          <a:prstGeom prst="rect">
            <a:avLst/>
          </a:prstGeom>
          <a:noFill/>
          <a:ln>
            <a:noFill/>
          </a:ln>
        </p:spPr>
      </p:pic>
      <p:pic>
        <p:nvPicPr>
          <p:cNvPr id="146" name="Google Shape;146;p1"/>
          <p:cNvPicPr preferRelativeResize="0"/>
          <p:nvPr/>
        </p:nvPicPr>
        <p:blipFill rotWithShape="1">
          <a:blip r:embed="rId4">
            <a:alphaModFix/>
          </a:blip>
          <a:srcRect b="0" l="0" r="0" t="0"/>
          <a:stretch/>
        </p:blipFill>
        <p:spPr>
          <a:xfrm>
            <a:off x="444620" y="4296263"/>
            <a:ext cx="1721636" cy="1700893"/>
          </a:xfrm>
          <a:prstGeom prst="rect">
            <a:avLst/>
          </a:prstGeom>
          <a:noFill/>
          <a:ln>
            <a:noFill/>
          </a:ln>
        </p:spPr>
      </p:pic>
      <p:sp>
        <p:nvSpPr>
          <p:cNvPr id="147" name="Google Shape;147;p1"/>
          <p:cNvSpPr txBox="1"/>
          <p:nvPr/>
        </p:nvSpPr>
        <p:spPr>
          <a:xfrm>
            <a:off x="2271777" y="4864353"/>
            <a:ext cx="6725195" cy="56471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SzPts val="1600"/>
              <a:buFont typeface="Noto Sans Symbols"/>
              <a:buNone/>
            </a:pPr>
            <a:r>
              <a:rPr b="1" i="0" lang="en-GB" sz="2000" u="none" cap="none" strike="noStrike">
                <a:solidFill>
                  <a:schemeClr val="dk2"/>
                </a:solidFill>
                <a:latin typeface="Century Gothic"/>
                <a:ea typeface="Century Gothic"/>
                <a:cs typeface="Century Gothic"/>
                <a:sym typeface="Century Gothic"/>
              </a:rPr>
              <a:t>There will be an opportunity for questions at the end of our short presentation. </a:t>
            </a:r>
            <a:endParaRPr b="1" i="0" sz="2000" u="none" cap="none" strike="noStrike">
              <a:solidFill>
                <a:schemeClr val="dk2"/>
              </a:solidFill>
              <a:latin typeface="Century Gothic"/>
              <a:ea typeface="Century Gothic"/>
              <a:cs typeface="Century Gothic"/>
              <a:sym typeface="Century Gothic"/>
            </a:endParaRPr>
          </a:p>
        </p:txBody>
      </p:sp>
      <p:sp>
        <p:nvSpPr>
          <p:cNvPr id="148" name="Google Shape;148;p1"/>
          <p:cNvSpPr txBox="1"/>
          <p:nvPr/>
        </p:nvSpPr>
        <p:spPr>
          <a:xfrm>
            <a:off x="-17706" y="6199279"/>
            <a:ext cx="7550620" cy="56471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SzPts val="1600"/>
              <a:buFont typeface="Noto Sans Symbols"/>
              <a:buNone/>
            </a:pPr>
            <a:r>
              <a:rPr b="1" i="0" lang="en-GB" sz="2000" u="none" cap="none" strike="noStrike">
                <a:solidFill>
                  <a:schemeClr val="dk2"/>
                </a:solidFill>
                <a:latin typeface="Century Gothic"/>
                <a:ea typeface="Century Gothic"/>
                <a:cs typeface="Century Gothic"/>
                <a:sym typeface="Century Gothic"/>
              </a:rPr>
              <a:t>Copies of the slides will be on our website under the year 6 page ☺ </a:t>
            </a:r>
            <a:endParaRPr b="1" i="0" sz="2000" u="none" cap="none" strike="noStrike">
              <a:solidFill>
                <a:schemeClr val="dk2"/>
              </a:solidFill>
              <a:latin typeface="Century Gothic"/>
              <a:ea typeface="Century Gothic"/>
              <a:cs typeface="Century Gothic"/>
              <a:sym typeface="Century Gothic"/>
            </a:endParaRPr>
          </a:p>
        </p:txBody>
      </p:sp>
      <p:pic>
        <p:nvPicPr>
          <p:cNvPr id="149" name="Google Shape;149;p1"/>
          <p:cNvPicPr preferRelativeResize="0"/>
          <p:nvPr/>
        </p:nvPicPr>
        <p:blipFill rotWithShape="1">
          <a:blip r:embed="rId5">
            <a:alphaModFix/>
          </a:blip>
          <a:srcRect b="0" l="0" r="0" t="0"/>
          <a:stretch/>
        </p:blipFill>
        <p:spPr>
          <a:xfrm rot="641649">
            <a:off x="7393577" y="2889009"/>
            <a:ext cx="2361224" cy="154260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
          <p:cNvSpPr txBox="1"/>
          <p:nvPr>
            <p:ph type="title"/>
          </p:nvPr>
        </p:nvSpPr>
        <p:spPr>
          <a:xfrm>
            <a:off x="816671" y="179389"/>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What's it all about &amp; who is it for?</a:t>
            </a:r>
            <a:endParaRPr b="1" sz="4000">
              <a:solidFill>
                <a:schemeClr val="dk2"/>
              </a:solidFill>
              <a:latin typeface="Century Gothic"/>
              <a:ea typeface="Century Gothic"/>
              <a:cs typeface="Century Gothic"/>
              <a:sym typeface="Century Gothic"/>
            </a:endParaRPr>
          </a:p>
        </p:txBody>
      </p:sp>
      <p:sp>
        <p:nvSpPr>
          <p:cNvPr id="155" name="Google Shape;155;p2"/>
          <p:cNvSpPr txBox="1"/>
          <p:nvPr>
            <p:ph idx="1" type="body"/>
          </p:nvPr>
        </p:nvSpPr>
        <p:spPr>
          <a:xfrm>
            <a:off x="241906" y="1929811"/>
            <a:ext cx="9276562" cy="4928189"/>
          </a:xfrm>
          <a:prstGeom prst="rect">
            <a:avLst/>
          </a:prstGeom>
          <a:noFill/>
          <a:ln>
            <a:noFill/>
          </a:ln>
        </p:spPr>
        <p:txBody>
          <a:bodyPr anchorCtr="0" anchor="t" bIns="45700" lIns="91425" spcFirstLastPara="1" rIns="91425" wrap="square" tIns="45700">
            <a:normAutofit/>
          </a:bodyPr>
          <a:lstStyle/>
          <a:p>
            <a:pPr indent="-285750" lvl="0" marL="298450" marR="436880" rtl="0" algn="l">
              <a:lnSpc>
                <a:spcPct val="87812"/>
              </a:lnSpc>
              <a:spcBef>
                <a:spcPts val="0"/>
              </a:spcBef>
              <a:spcAft>
                <a:spcPts val="0"/>
              </a:spcAft>
              <a:buClr>
                <a:srgbClr val="0AD0D9"/>
              </a:buClr>
              <a:buSzPts val="3015"/>
              <a:buFont typeface="Arial"/>
              <a:buChar char="•"/>
            </a:pPr>
            <a:r>
              <a:rPr lang="en-GB" sz="3200">
                <a:solidFill>
                  <a:schemeClr val="dk2"/>
                </a:solidFill>
                <a:latin typeface="Century Gothic"/>
                <a:ea typeface="Century Gothic"/>
                <a:cs typeface="Century Gothic"/>
                <a:sym typeface="Century Gothic"/>
              </a:rPr>
              <a:t>It is a measure- it measures the school and it measures the child.</a:t>
            </a:r>
            <a:endParaRPr/>
          </a:p>
          <a:p>
            <a:pPr indent="0" lvl="0" marL="12700" marR="436880" rtl="0" algn="l">
              <a:lnSpc>
                <a:spcPct val="87812"/>
              </a:lnSpc>
              <a:spcBef>
                <a:spcPts val="455"/>
              </a:spcBef>
              <a:spcAft>
                <a:spcPts val="0"/>
              </a:spcAft>
              <a:buClr>
                <a:srgbClr val="0AD0D9"/>
              </a:buClr>
              <a:buSzPts val="3015"/>
              <a:buNone/>
            </a:pPr>
            <a:r>
              <a:t/>
            </a:r>
            <a:endParaRPr sz="3200">
              <a:solidFill>
                <a:schemeClr val="dk2"/>
              </a:solidFill>
              <a:latin typeface="Century Gothic"/>
              <a:ea typeface="Century Gothic"/>
              <a:cs typeface="Century Gothic"/>
              <a:sym typeface="Century Gothic"/>
            </a:endParaRPr>
          </a:p>
          <a:p>
            <a:pPr indent="0" lvl="0" marL="12700" marR="436880" rtl="0" algn="l">
              <a:lnSpc>
                <a:spcPct val="87812"/>
              </a:lnSpc>
              <a:spcBef>
                <a:spcPts val="455"/>
              </a:spcBef>
              <a:spcAft>
                <a:spcPts val="0"/>
              </a:spcAft>
              <a:buClr>
                <a:srgbClr val="0AD0D9"/>
              </a:buClr>
              <a:buSzPts val="3015"/>
              <a:buNone/>
            </a:pPr>
            <a:r>
              <a:rPr b="1" lang="en-GB" sz="3200">
                <a:solidFill>
                  <a:schemeClr val="dk2"/>
                </a:solidFill>
                <a:latin typeface="Century Gothic"/>
                <a:ea typeface="Century Gothic"/>
                <a:cs typeface="Century Gothic"/>
                <a:sym typeface="Century Gothic"/>
              </a:rPr>
              <a:t>The benefits for the school:</a:t>
            </a:r>
            <a:endParaRPr/>
          </a:p>
          <a:p>
            <a:pPr indent="-285750" lvl="0" marL="298450" marR="436880" rtl="0" algn="l">
              <a:lnSpc>
                <a:spcPct val="87812"/>
              </a:lnSpc>
              <a:spcBef>
                <a:spcPts val="455"/>
              </a:spcBef>
              <a:spcAft>
                <a:spcPts val="0"/>
              </a:spcAft>
              <a:buClr>
                <a:srgbClr val="0AD0D9"/>
              </a:buClr>
              <a:buSzPts val="3015"/>
              <a:buFont typeface="Arial"/>
              <a:buChar char="•"/>
            </a:pPr>
            <a:r>
              <a:rPr lang="en-GB" sz="3200">
                <a:solidFill>
                  <a:schemeClr val="dk2"/>
                </a:solidFill>
                <a:latin typeface="Century Gothic"/>
                <a:ea typeface="Century Gothic"/>
                <a:cs typeface="Century Gothic"/>
                <a:sym typeface="Century Gothic"/>
              </a:rPr>
              <a:t>It will help future parents decide where to send their child.</a:t>
            </a:r>
            <a:endParaRPr/>
          </a:p>
          <a:p>
            <a:pPr indent="-94274" lvl="0" marL="298450" marR="436880" rtl="0" algn="l">
              <a:lnSpc>
                <a:spcPct val="87812"/>
              </a:lnSpc>
              <a:spcBef>
                <a:spcPts val="455"/>
              </a:spcBef>
              <a:spcAft>
                <a:spcPts val="0"/>
              </a:spcAft>
              <a:buClr>
                <a:srgbClr val="0AD0D9"/>
              </a:buClr>
              <a:buSzPts val="3015"/>
              <a:buFont typeface="Arial"/>
              <a:buNone/>
            </a:pPr>
            <a:r>
              <a:t/>
            </a:r>
            <a:endParaRPr sz="3200">
              <a:solidFill>
                <a:schemeClr val="dk2"/>
              </a:solidFill>
              <a:latin typeface="Century Gothic"/>
              <a:ea typeface="Century Gothic"/>
              <a:cs typeface="Century Gothic"/>
              <a:sym typeface="Century Gothic"/>
            </a:endParaRPr>
          </a:p>
          <a:p>
            <a:pPr indent="-285750" lvl="0" marL="298450" marR="436880" rtl="0" algn="l">
              <a:lnSpc>
                <a:spcPct val="87812"/>
              </a:lnSpc>
              <a:spcBef>
                <a:spcPts val="455"/>
              </a:spcBef>
              <a:spcAft>
                <a:spcPts val="0"/>
              </a:spcAft>
              <a:buClr>
                <a:srgbClr val="0AD0D9"/>
              </a:buClr>
              <a:buSzPts val="3015"/>
              <a:buFont typeface="Arial"/>
              <a:buChar char="•"/>
            </a:pPr>
            <a:r>
              <a:rPr lang="en-GB" sz="3200">
                <a:solidFill>
                  <a:schemeClr val="dk2"/>
                </a:solidFill>
                <a:latin typeface="Century Gothic"/>
                <a:ea typeface="Century Gothic"/>
                <a:cs typeface="Century Gothic"/>
                <a:sym typeface="Century Gothic"/>
              </a:rPr>
              <a:t>It is an indicator of the improvements and quality of learning that the school provides it’s pupils.</a:t>
            </a:r>
            <a:endParaRPr/>
          </a:p>
          <a:p>
            <a:pPr indent="-251459" lvl="0" marL="342900" rtl="0" algn="l">
              <a:spcBef>
                <a:spcPts val="1000"/>
              </a:spcBef>
              <a:spcAft>
                <a:spcPts val="0"/>
              </a:spcAft>
              <a:buSzPts val="1440"/>
              <a:buNone/>
            </a:pPr>
            <a:r>
              <a:t/>
            </a:r>
            <a:endParaRPr>
              <a:solidFill>
                <a:schemeClr val="dk2"/>
              </a:solidFill>
              <a:latin typeface="Century Gothic"/>
              <a:ea typeface="Century Gothic"/>
              <a:cs typeface="Century Gothic"/>
              <a:sym typeface="Century Gothic"/>
            </a:endParaRPr>
          </a:p>
        </p:txBody>
      </p:sp>
      <p:pic>
        <p:nvPicPr>
          <p:cNvPr id="156" name="Google Shape;156;p2"/>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3"/>
          <p:cNvSpPr txBox="1"/>
          <p:nvPr>
            <p:ph type="title"/>
          </p:nvPr>
        </p:nvSpPr>
        <p:spPr>
          <a:xfrm>
            <a:off x="816671" y="179389"/>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What's it all about &amp; who is it for?</a:t>
            </a:r>
            <a:endParaRPr b="1" sz="4000">
              <a:solidFill>
                <a:schemeClr val="dk2"/>
              </a:solidFill>
              <a:latin typeface="Century Gothic"/>
              <a:ea typeface="Century Gothic"/>
              <a:cs typeface="Century Gothic"/>
              <a:sym typeface="Century Gothic"/>
            </a:endParaRPr>
          </a:p>
        </p:txBody>
      </p:sp>
      <p:sp>
        <p:nvSpPr>
          <p:cNvPr id="162" name="Google Shape;162;p3"/>
          <p:cNvSpPr txBox="1"/>
          <p:nvPr>
            <p:ph idx="1" type="body"/>
          </p:nvPr>
        </p:nvSpPr>
        <p:spPr>
          <a:xfrm>
            <a:off x="86568" y="1500189"/>
            <a:ext cx="10433386" cy="5240245"/>
          </a:xfrm>
          <a:prstGeom prst="rect">
            <a:avLst/>
          </a:prstGeom>
          <a:noFill/>
          <a:ln>
            <a:noFill/>
          </a:ln>
        </p:spPr>
        <p:txBody>
          <a:bodyPr anchorCtr="0" anchor="t" bIns="45700" lIns="91425" spcFirstLastPara="1" rIns="91425" wrap="square" tIns="45700">
            <a:normAutofit fontScale="77500" lnSpcReduction="20000"/>
          </a:bodyPr>
          <a:lstStyle/>
          <a:p>
            <a:pPr indent="0" lvl="0" marL="12700" marR="436880" rtl="0" algn="l">
              <a:lnSpc>
                <a:spcPct val="82647"/>
              </a:lnSpc>
              <a:spcBef>
                <a:spcPts val="1000"/>
              </a:spcBef>
              <a:spcAft>
                <a:spcPts val="0"/>
              </a:spcAft>
              <a:buClr>
                <a:srgbClr val="0AD0D9"/>
              </a:buClr>
              <a:buSzPct val="94230"/>
              <a:buNone/>
            </a:pPr>
            <a:r>
              <a:rPr b="1" lang="en-GB" sz="3400">
                <a:solidFill>
                  <a:schemeClr val="dk2"/>
                </a:solidFill>
                <a:latin typeface="Century Gothic"/>
                <a:ea typeface="Century Gothic"/>
                <a:cs typeface="Century Gothic"/>
                <a:sym typeface="Century Gothic"/>
              </a:rPr>
              <a:t>The benefits for the child:</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When they leave primary education, with secure foundations, they can access secondary school much more successfully.</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They have started to learn some self study techniques (essential for Secondary school!!) and the mind-set that applying themselves will make a positive difference.</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Increased confidence – they have tried their best, reached their potential and therefore more positive about the future.</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A sense of pride that they have sat these tests and approached them brilliantly!</a:t>
            </a:r>
            <a:endParaRPr/>
          </a:p>
          <a:p>
            <a:pPr indent="-472458" lvl="0" marL="469900" marR="436880" rtl="0" algn="l">
              <a:lnSpc>
                <a:spcPct val="100000"/>
              </a:lnSpc>
              <a:spcBef>
                <a:spcPts val="1000"/>
              </a:spcBef>
              <a:spcAft>
                <a:spcPts val="100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A sense of community &amp; teamwork – We are all in this together!</a:t>
            </a:r>
            <a:endParaRPr sz="3400">
              <a:solidFill>
                <a:schemeClr val="dk2"/>
              </a:solidFill>
              <a:latin typeface="Century Gothic"/>
              <a:ea typeface="Century Gothic"/>
              <a:cs typeface="Century Gothic"/>
              <a:sym typeface="Century Gothic"/>
            </a:endParaRPr>
          </a:p>
        </p:txBody>
      </p:sp>
      <p:pic>
        <p:nvPicPr>
          <p:cNvPr id="163" name="Google Shape;163;p3"/>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pic>
        <p:nvPicPr>
          <p:cNvPr id="164" name="Google Shape;164;p3"/>
          <p:cNvPicPr preferRelativeResize="0"/>
          <p:nvPr/>
        </p:nvPicPr>
        <p:blipFill rotWithShape="1">
          <a:blip r:embed="rId4">
            <a:alphaModFix/>
          </a:blip>
          <a:srcRect b="0" l="0" r="0" t="0"/>
          <a:stretch/>
        </p:blipFill>
        <p:spPr>
          <a:xfrm>
            <a:off x="9276941" y="5292634"/>
            <a:ext cx="2486025" cy="1447800"/>
          </a:xfrm>
          <a:prstGeom prst="rect">
            <a:avLst/>
          </a:prstGeom>
          <a:noFill/>
          <a:ln>
            <a:noFill/>
          </a:ln>
        </p:spPr>
      </p:pic>
      <p:pic>
        <p:nvPicPr>
          <p:cNvPr id="165" name="Google Shape;165;p3"/>
          <p:cNvPicPr preferRelativeResize="0"/>
          <p:nvPr/>
        </p:nvPicPr>
        <p:blipFill rotWithShape="1">
          <a:blip r:embed="rId5">
            <a:alphaModFix/>
          </a:blip>
          <a:srcRect b="0" l="0" r="0" t="0"/>
          <a:stretch/>
        </p:blipFill>
        <p:spPr>
          <a:xfrm>
            <a:off x="9953898" y="3250784"/>
            <a:ext cx="2116046" cy="1287433"/>
          </a:xfrm>
          <a:prstGeom prst="rect">
            <a:avLst/>
          </a:prstGeom>
          <a:noFill/>
          <a:ln>
            <a:noFill/>
          </a:ln>
        </p:spPr>
      </p:pic>
      <p:pic>
        <p:nvPicPr>
          <p:cNvPr id="166" name="Google Shape;166;p3"/>
          <p:cNvPicPr preferRelativeResize="0"/>
          <p:nvPr/>
        </p:nvPicPr>
        <p:blipFill rotWithShape="1">
          <a:blip r:embed="rId6">
            <a:alphaModFix/>
          </a:blip>
          <a:srcRect b="0" l="0" r="0" t="0"/>
          <a:stretch/>
        </p:blipFill>
        <p:spPr>
          <a:xfrm>
            <a:off x="9866812" y="586060"/>
            <a:ext cx="2141492" cy="128624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4"/>
          <p:cNvSpPr txBox="1"/>
          <p:nvPr>
            <p:ph type="title"/>
          </p:nvPr>
        </p:nvSpPr>
        <p:spPr>
          <a:xfrm>
            <a:off x="816671" y="179389"/>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Boosters</a:t>
            </a:r>
            <a:endParaRPr b="1" sz="4000">
              <a:solidFill>
                <a:schemeClr val="dk2"/>
              </a:solidFill>
              <a:latin typeface="Century Gothic"/>
              <a:ea typeface="Century Gothic"/>
              <a:cs typeface="Century Gothic"/>
              <a:sym typeface="Century Gothic"/>
            </a:endParaRPr>
          </a:p>
        </p:txBody>
      </p:sp>
      <p:sp>
        <p:nvSpPr>
          <p:cNvPr id="172" name="Google Shape;172;p4"/>
          <p:cNvSpPr txBox="1"/>
          <p:nvPr>
            <p:ph idx="1" type="body"/>
          </p:nvPr>
        </p:nvSpPr>
        <p:spPr>
          <a:xfrm>
            <a:off x="86568" y="836265"/>
            <a:ext cx="10433386" cy="5904170"/>
          </a:xfrm>
          <a:prstGeom prst="rect">
            <a:avLst/>
          </a:prstGeom>
          <a:noFill/>
          <a:ln>
            <a:noFill/>
          </a:ln>
        </p:spPr>
        <p:txBody>
          <a:bodyPr anchorCtr="0" anchor="t" bIns="45700" lIns="91425" spcFirstLastPara="1" rIns="91425" wrap="square" tIns="45700">
            <a:normAutofit fontScale="62500" lnSpcReduction="10000"/>
          </a:bodyPr>
          <a:lstStyle/>
          <a:p>
            <a:pPr indent="0" lvl="0" marL="12700" marR="436880" rtl="0" algn="l">
              <a:lnSpc>
                <a:spcPct val="100000"/>
              </a:lnSpc>
              <a:spcBef>
                <a:spcPts val="1000"/>
              </a:spcBef>
              <a:spcAft>
                <a:spcPts val="0"/>
              </a:spcAft>
              <a:buClr>
                <a:srgbClr val="0AD0D9"/>
              </a:buClr>
              <a:buSzPct val="94230"/>
              <a:buNone/>
            </a:pPr>
            <a:r>
              <a:rPr b="1" lang="en-GB" sz="3400">
                <a:solidFill>
                  <a:schemeClr val="dk2"/>
                </a:solidFill>
                <a:latin typeface="Century Gothic"/>
                <a:ea typeface="Century Gothic"/>
                <a:cs typeface="Century Gothic"/>
                <a:sym typeface="Century Gothic"/>
              </a:rPr>
              <a:t>Boosters:</a:t>
            </a:r>
            <a:endParaRPr b="1" sz="3400">
              <a:solidFill>
                <a:schemeClr val="dk2"/>
              </a:solidFill>
              <a:latin typeface="Century Gothic"/>
              <a:ea typeface="Century Gothic"/>
              <a:cs typeface="Century Gothic"/>
              <a:sym typeface="Century Gothic"/>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A letter will be sent out shortly - these groups are invite only as they are smaller and more bespoke to what your child needs.</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Some children will not be invited as they will have needs met enough through classroom teaching or additional workshops and catch ups that already run in the school day.</a:t>
            </a:r>
            <a:endParaRPr sz="3400">
              <a:solidFill>
                <a:schemeClr val="dk2"/>
              </a:solidFill>
              <a:latin typeface="Century Gothic"/>
              <a:ea typeface="Century Gothic"/>
              <a:cs typeface="Century Gothic"/>
              <a:sym typeface="Century Gothic"/>
            </a:endParaRPr>
          </a:p>
          <a:p>
            <a:pPr indent="-480244" lvl="0" marL="469900" marR="436880" rtl="0" algn="l">
              <a:lnSpc>
                <a:spcPct val="100000"/>
              </a:lnSpc>
              <a:spcBef>
                <a:spcPts val="1000"/>
              </a:spcBef>
              <a:spcAft>
                <a:spcPts val="0"/>
              </a:spcAft>
              <a:buClr>
                <a:schemeClr val="dk2"/>
              </a:buClr>
              <a:buSzPct val="100000"/>
              <a:buFont typeface="Century Gothic"/>
              <a:buChar char="•"/>
            </a:pPr>
            <a:r>
              <a:rPr lang="en-GB" sz="3400">
                <a:solidFill>
                  <a:schemeClr val="dk2"/>
                </a:solidFill>
                <a:latin typeface="Century Gothic"/>
                <a:ea typeface="Century Gothic"/>
                <a:cs typeface="Century Gothic"/>
                <a:sym typeface="Century Gothic"/>
              </a:rPr>
              <a:t>These groups may change after Mocks depending on outcomes. </a:t>
            </a:r>
            <a:endParaRPr sz="3400">
              <a:solidFill>
                <a:schemeClr val="dk2"/>
              </a:solidFill>
              <a:latin typeface="Century Gothic"/>
              <a:ea typeface="Century Gothic"/>
              <a:cs typeface="Century Gothic"/>
              <a:sym typeface="Century Gothic"/>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These sessions run after school 3.20-4.20pm and do include a drink and biscuit(s)!</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Each session is led by an experienced teacher who has a specialism in that subject area.</a:t>
            </a:r>
            <a:endParaRPr/>
          </a:p>
          <a:p>
            <a:pPr indent="-472458"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The benefits are to support children to close gaps in any missing knowledge and understanding.  It ensures that they are leaving year 6 with a more secure basis for the start of Year 7 and greater confidence.</a:t>
            </a:r>
            <a:endParaRPr/>
          </a:p>
          <a:p>
            <a:pPr indent="-472458" lvl="0" marL="469900" marR="436880" rtl="0" algn="l">
              <a:lnSpc>
                <a:spcPct val="100000"/>
              </a:lnSpc>
              <a:spcBef>
                <a:spcPts val="1000"/>
              </a:spcBef>
              <a:spcAft>
                <a:spcPts val="100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Please encourage and support these boosters if your child is invited to one or several of these sessions. </a:t>
            </a:r>
            <a:endParaRPr sz="3400">
              <a:solidFill>
                <a:schemeClr val="dk2"/>
              </a:solidFill>
              <a:latin typeface="Century Gothic"/>
              <a:ea typeface="Century Gothic"/>
              <a:cs typeface="Century Gothic"/>
              <a:sym typeface="Century Gothic"/>
            </a:endParaRPr>
          </a:p>
        </p:txBody>
      </p:sp>
      <p:pic>
        <p:nvPicPr>
          <p:cNvPr id="173" name="Google Shape;173;p4"/>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pic>
        <p:nvPicPr>
          <p:cNvPr id="174" name="Google Shape;174;p4"/>
          <p:cNvPicPr preferRelativeResize="0"/>
          <p:nvPr/>
        </p:nvPicPr>
        <p:blipFill rotWithShape="1">
          <a:blip r:embed="rId4">
            <a:alphaModFix/>
          </a:blip>
          <a:srcRect b="0" l="0" r="0" t="0"/>
          <a:stretch/>
        </p:blipFill>
        <p:spPr>
          <a:xfrm>
            <a:off x="10111924" y="5145577"/>
            <a:ext cx="1896380" cy="1104405"/>
          </a:xfrm>
          <a:prstGeom prst="rect">
            <a:avLst/>
          </a:prstGeom>
          <a:noFill/>
          <a:ln>
            <a:noFill/>
          </a:ln>
        </p:spPr>
      </p:pic>
      <p:pic>
        <p:nvPicPr>
          <p:cNvPr id="175" name="Google Shape;175;p4"/>
          <p:cNvPicPr preferRelativeResize="0"/>
          <p:nvPr/>
        </p:nvPicPr>
        <p:blipFill rotWithShape="1">
          <a:blip r:embed="rId5">
            <a:alphaModFix/>
          </a:blip>
          <a:srcRect b="0" l="0" r="0" t="0"/>
          <a:stretch/>
        </p:blipFill>
        <p:spPr>
          <a:xfrm>
            <a:off x="9953898" y="3250784"/>
            <a:ext cx="2116046" cy="1287433"/>
          </a:xfrm>
          <a:prstGeom prst="rect">
            <a:avLst/>
          </a:prstGeom>
          <a:noFill/>
          <a:ln>
            <a:noFill/>
          </a:ln>
        </p:spPr>
      </p:pic>
      <p:pic>
        <p:nvPicPr>
          <p:cNvPr id="176" name="Google Shape;176;p4"/>
          <p:cNvPicPr preferRelativeResize="0"/>
          <p:nvPr/>
        </p:nvPicPr>
        <p:blipFill rotWithShape="1">
          <a:blip r:embed="rId6">
            <a:alphaModFix/>
          </a:blip>
          <a:srcRect b="0" l="0" r="0" t="0"/>
          <a:stretch/>
        </p:blipFill>
        <p:spPr>
          <a:xfrm>
            <a:off x="9866812" y="586060"/>
            <a:ext cx="2141492" cy="128624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5"/>
          <p:cNvSpPr txBox="1"/>
          <p:nvPr>
            <p:ph type="title"/>
          </p:nvPr>
        </p:nvSpPr>
        <p:spPr>
          <a:xfrm>
            <a:off x="816671" y="179389"/>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Additional Support</a:t>
            </a:r>
            <a:endParaRPr b="1" sz="4000">
              <a:solidFill>
                <a:schemeClr val="dk2"/>
              </a:solidFill>
              <a:latin typeface="Century Gothic"/>
              <a:ea typeface="Century Gothic"/>
              <a:cs typeface="Century Gothic"/>
              <a:sym typeface="Century Gothic"/>
            </a:endParaRPr>
          </a:p>
        </p:txBody>
      </p:sp>
      <p:sp>
        <p:nvSpPr>
          <p:cNvPr id="182" name="Google Shape;182;p5"/>
          <p:cNvSpPr txBox="1"/>
          <p:nvPr>
            <p:ph idx="1" type="body"/>
          </p:nvPr>
        </p:nvSpPr>
        <p:spPr>
          <a:xfrm>
            <a:off x="86568" y="836265"/>
            <a:ext cx="10433386" cy="5904170"/>
          </a:xfrm>
          <a:prstGeom prst="rect">
            <a:avLst/>
          </a:prstGeom>
          <a:noFill/>
          <a:ln>
            <a:noFill/>
          </a:ln>
        </p:spPr>
        <p:txBody>
          <a:bodyPr anchorCtr="0" anchor="t" bIns="45700" lIns="91425" spcFirstLastPara="1" rIns="91425" wrap="square" tIns="45700">
            <a:normAutofit fontScale="77500" lnSpcReduction="10000"/>
          </a:bodyPr>
          <a:lstStyle/>
          <a:p>
            <a:pPr indent="-457200" lvl="0" marL="469900" marR="436880" rtl="0" algn="l">
              <a:lnSpc>
                <a:spcPct val="100000"/>
              </a:lnSpc>
              <a:spcBef>
                <a:spcPts val="1000"/>
              </a:spcBef>
              <a:spcAft>
                <a:spcPts val="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SATs does allow and encourage some children to access additional support during the tests, as the aim is to give children the opportunity to show what they understand.</a:t>
            </a:r>
            <a:endParaRPr/>
          </a:p>
          <a:p>
            <a:pPr indent="0" lvl="0" marL="12700" marR="436880" rtl="0" algn="l">
              <a:lnSpc>
                <a:spcPct val="100000"/>
              </a:lnSpc>
              <a:spcBef>
                <a:spcPts val="1000"/>
              </a:spcBef>
              <a:spcAft>
                <a:spcPts val="0"/>
              </a:spcAft>
              <a:buClr>
                <a:srgbClr val="0AD0D9"/>
              </a:buClr>
              <a:buSzPct val="94230"/>
              <a:buNone/>
            </a:pPr>
            <a:r>
              <a:rPr b="1" lang="en-GB" sz="3400" u="sng">
                <a:solidFill>
                  <a:schemeClr val="dk2"/>
                </a:solidFill>
                <a:latin typeface="Century Gothic"/>
                <a:ea typeface="Century Gothic"/>
                <a:cs typeface="Century Gothic"/>
                <a:sym typeface="Century Gothic"/>
              </a:rPr>
              <a:t>2 levels of support:</a:t>
            </a:r>
            <a:endParaRPr/>
          </a:p>
          <a:p>
            <a:pPr indent="-457200" lvl="0" marL="469900" marR="436880" rtl="0" algn="l">
              <a:lnSpc>
                <a:spcPct val="100000"/>
              </a:lnSpc>
              <a:spcBef>
                <a:spcPts val="1000"/>
              </a:spcBef>
              <a:spcAft>
                <a:spcPts val="0"/>
              </a:spcAft>
              <a:buClr>
                <a:srgbClr val="0AD0D9"/>
              </a:buClr>
              <a:buSzPct val="94230"/>
              <a:buFont typeface="Arial"/>
              <a:buChar char="•"/>
            </a:pPr>
            <a:r>
              <a:rPr b="1" lang="en-GB" sz="3400">
                <a:solidFill>
                  <a:schemeClr val="dk2"/>
                </a:solidFill>
                <a:latin typeface="Century Gothic"/>
                <a:ea typeface="Century Gothic"/>
                <a:cs typeface="Century Gothic"/>
                <a:sym typeface="Century Gothic"/>
              </a:rPr>
              <a:t>School led adaptations- </a:t>
            </a:r>
            <a:r>
              <a:rPr lang="en-GB" sz="3400">
                <a:solidFill>
                  <a:schemeClr val="dk2"/>
                </a:solidFill>
                <a:latin typeface="Century Gothic"/>
                <a:ea typeface="Century Gothic"/>
                <a:cs typeface="Century Gothic"/>
                <a:sym typeface="Century Gothic"/>
              </a:rPr>
              <a:t>we can provide children with prompters, a smaller quieter space, a brain break if needed.</a:t>
            </a:r>
            <a:endParaRPr/>
          </a:p>
          <a:p>
            <a:pPr indent="-457200" lvl="0" marL="469900" marR="436880" rtl="0" algn="l">
              <a:lnSpc>
                <a:spcPct val="100000"/>
              </a:lnSpc>
              <a:spcBef>
                <a:spcPts val="1000"/>
              </a:spcBef>
              <a:spcAft>
                <a:spcPts val="0"/>
              </a:spcAft>
              <a:buClr>
                <a:srgbClr val="0AD0D9"/>
              </a:buClr>
              <a:buSzPct val="94230"/>
              <a:buFont typeface="Arial"/>
              <a:buChar char="•"/>
            </a:pPr>
            <a:r>
              <a:rPr b="1" lang="en-GB" sz="3400">
                <a:solidFill>
                  <a:schemeClr val="dk2"/>
                </a:solidFill>
                <a:latin typeface="Century Gothic"/>
                <a:ea typeface="Century Gothic"/>
                <a:cs typeface="Century Gothic"/>
                <a:sym typeface="Century Gothic"/>
              </a:rPr>
              <a:t>Applied for adaptations- </a:t>
            </a:r>
            <a:r>
              <a:rPr lang="en-GB" sz="3400">
                <a:solidFill>
                  <a:schemeClr val="dk2"/>
                </a:solidFill>
                <a:latin typeface="Century Gothic"/>
                <a:ea typeface="Century Gothic"/>
                <a:cs typeface="Century Gothic"/>
                <a:sym typeface="Century Gothic"/>
              </a:rPr>
              <a:t>we will be in contact with you to confirm whether we will be applying for additional support.  This may be the use of a scribe, an adult support reader or additional time.</a:t>
            </a:r>
            <a:endParaRPr/>
          </a:p>
          <a:p>
            <a:pPr indent="-457200" lvl="0" marL="469900" marR="436880" rtl="0" algn="l">
              <a:lnSpc>
                <a:spcPct val="100000"/>
              </a:lnSpc>
              <a:spcBef>
                <a:spcPts val="1000"/>
              </a:spcBef>
              <a:spcAft>
                <a:spcPts val="100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There are strict criteria for these additional supports and we will be working with you and your child to gather appropriate evidence if we feel that this is appropriate.</a:t>
            </a:r>
            <a:endParaRPr sz="3400">
              <a:solidFill>
                <a:schemeClr val="dk2"/>
              </a:solidFill>
              <a:latin typeface="Century Gothic"/>
              <a:ea typeface="Century Gothic"/>
              <a:cs typeface="Century Gothic"/>
              <a:sym typeface="Century Gothic"/>
            </a:endParaRPr>
          </a:p>
        </p:txBody>
      </p:sp>
      <p:pic>
        <p:nvPicPr>
          <p:cNvPr id="183" name="Google Shape;183;p5"/>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pic>
        <p:nvPicPr>
          <p:cNvPr id="184" name="Google Shape;184;p5"/>
          <p:cNvPicPr preferRelativeResize="0"/>
          <p:nvPr/>
        </p:nvPicPr>
        <p:blipFill rotWithShape="1">
          <a:blip r:embed="rId4">
            <a:alphaModFix/>
          </a:blip>
          <a:srcRect b="0" l="0" r="0" t="0"/>
          <a:stretch/>
        </p:blipFill>
        <p:spPr>
          <a:xfrm>
            <a:off x="10111924" y="5145577"/>
            <a:ext cx="1896380" cy="1104405"/>
          </a:xfrm>
          <a:prstGeom prst="rect">
            <a:avLst/>
          </a:prstGeom>
          <a:noFill/>
          <a:ln>
            <a:noFill/>
          </a:ln>
        </p:spPr>
      </p:pic>
      <p:pic>
        <p:nvPicPr>
          <p:cNvPr id="185" name="Google Shape;185;p5"/>
          <p:cNvPicPr preferRelativeResize="0"/>
          <p:nvPr/>
        </p:nvPicPr>
        <p:blipFill rotWithShape="1">
          <a:blip r:embed="rId5">
            <a:alphaModFix/>
          </a:blip>
          <a:srcRect b="0" l="0" r="0" t="0"/>
          <a:stretch/>
        </p:blipFill>
        <p:spPr>
          <a:xfrm>
            <a:off x="9953898" y="3250784"/>
            <a:ext cx="2116046" cy="1287433"/>
          </a:xfrm>
          <a:prstGeom prst="rect">
            <a:avLst/>
          </a:prstGeom>
          <a:noFill/>
          <a:ln>
            <a:noFill/>
          </a:ln>
        </p:spPr>
      </p:pic>
      <p:pic>
        <p:nvPicPr>
          <p:cNvPr id="186" name="Google Shape;186;p5"/>
          <p:cNvPicPr preferRelativeResize="0"/>
          <p:nvPr/>
        </p:nvPicPr>
        <p:blipFill rotWithShape="1">
          <a:blip r:embed="rId6">
            <a:alphaModFix/>
          </a:blip>
          <a:srcRect b="0" l="0" r="0" t="0"/>
          <a:stretch/>
        </p:blipFill>
        <p:spPr>
          <a:xfrm>
            <a:off x="9866812" y="586060"/>
            <a:ext cx="2141492" cy="128624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ph type="title"/>
          </p:nvPr>
        </p:nvSpPr>
        <p:spPr>
          <a:xfrm>
            <a:off x="816671" y="179389"/>
            <a:ext cx="8596668" cy="1320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Revision guides &amp; workbooks</a:t>
            </a:r>
            <a:endParaRPr b="1" sz="4000">
              <a:solidFill>
                <a:schemeClr val="dk2"/>
              </a:solidFill>
              <a:latin typeface="Century Gothic"/>
              <a:ea typeface="Century Gothic"/>
              <a:cs typeface="Century Gothic"/>
              <a:sym typeface="Century Gothic"/>
            </a:endParaRPr>
          </a:p>
        </p:txBody>
      </p:sp>
      <p:sp>
        <p:nvSpPr>
          <p:cNvPr id="192" name="Google Shape;192;p6"/>
          <p:cNvSpPr txBox="1"/>
          <p:nvPr>
            <p:ph idx="1" type="body"/>
          </p:nvPr>
        </p:nvSpPr>
        <p:spPr>
          <a:xfrm>
            <a:off x="86575" y="836275"/>
            <a:ext cx="9826800" cy="5904300"/>
          </a:xfrm>
          <a:prstGeom prst="rect">
            <a:avLst/>
          </a:prstGeom>
          <a:noFill/>
          <a:ln>
            <a:noFill/>
          </a:ln>
        </p:spPr>
        <p:txBody>
          <a:bodyPr anchorCtr="0" anchor="t" bIns="45700" lIns="91425" spcFirstLastPara="1" rIns="91425" wrap="square" tIns="45700">
            <a:normAutofit fontScale="62500" lnSpcReduction="20000"/>
          </a:bodyPr>
          <a:lstStyle/>
          <a:p>
            <a:pPr indent="-478876" lvl="0" marL="469900" marR="436880" rtl="0" algn="l">
              <a:lnSpc>
                <a:spcPct val="100000"/>
              </a:lnSpc>
              <a:spcBef>
                <a:spcPts val="1000"/>
              </a:spcBef>
              <a:spcAft>
                <a:spcPts val="0"/>
              </a:spcAft>
              <a:buClr>
                <a:srgbClr val="0AD0D9"/>
              </a:buClr>
              <a:buSzPct val="100000"/>
              <a:buFont typeface="Arial"/>
              <a:buChar char="•"/>
            </a:pPr>
            <a:r>
              <a:rPr lang="en-GB" sz="3750">
                <a:solidFill>
                  <a:schemeClr val="dk2"/>
                </a:solidFill>
                <a:latin typeface="Century Gothic"/>
                <a:ea typeface="Century Gothic"/>
                <a:cs typeface="Century Gothic"/>
                <a:sym typeface="Century Gothic"/>
              </a:rPr>
              <a:t>These are important and cover all key areas that will be assessed during the SATs tests.</a:t>
            </a:r>
            <a:endParaRPr sz="3750"/>
          </a:p>
          <a:p>
            <a:pPr indent="-478876" lvl="0" marL="469900" marR="436880" rtl="0" algn="l">
              <a:lnSpc>
                <a:spcPct val="100000"/>
              </a:lnSpc>
              <a:spcBef>
                <a:spcPts val="1000"/>
              </a:spcBef>
              <a:spcAft>
                <a:spcPts val="0"/>
              </a:spcAft>
              <a:buClr>
                <a:srgbClr val="0AD0D9"/>
              </a:buClr>
              <a:buSzPct val="100000"/>
              <a:buFont typeface="Arial"/>
              <a:buChar char="•"/>
            </a:pPr>
            <a:r>
              <a:rPr lang="en-GB" sz="3750">
                <a:solidFill>
                  <a:schemeClr val="dk2"/>
                </a:solidFill>
                <a:latin typeface="Century Gothic"/>
                <a:ea typeface="Century Gothic"/>
                <a:cs typeface="Century Gothic"/>
                <a:sym typeface="Century Gothic"/>
              </a:rPr>
              <a:t>It is important that the workbooks are completed each week.  This means that children will have covered all aspects and they will be able to use this to refer to and recap, instead of worrying that they have not completed everything.</a:t>
            </a:r>
            <a:endParaRPr sz="3750"/>
          </a:p>
          <a:p>
            <a:pPr indent="-478876" lvl="0" marL="469900" marR="436880" rtl="0" algn="l">
              <a:lnSpc>
                <a:spcPct val="100000"/>
              </a:lnSpc>
              <a:spcBef>
                <a:spcPts val="1000"/>
              </a:spcBef>
              <a:spcAft>
                <a:spcPts val="0"/>
              </a:spcAft>
              <a:buClr>
                <a:srgbClr val="0AD0D9"/>
              </a:buClr>
              <a:buSzPct val="100000"/>
              <a:buFont typeface="Arial"/>
              <a:buChar char="•"/>
            </a:pPr>
            <a:r>
              <a:rPr lang="en-GB" sz="3750">
                <a:solidFill>
                  <a:schemeClr val="dk2"/>
                </a:solidFill>
                <a:latin typeface="Century Gothic"/>
                <a:ea typeface="Century Gothic"/>
                <a:cs typeface="Century Gothic"/>
                <a:sym typeface="Century Gothic"/>
              </a:rPr>
              <a:t>These books are being used in class and through the home learning set so they will be completed </a:t>
            </a:r>
            <a:r>
              <a:rPr b="1" lang="en-GB" sz="3750">
                <a:solidFill>
                  <a:schemeClr val="dk2"/>
                </a:solidFill>
                <a:latin typeface="Century Gothic"/>
                <a:ea typeface="Century Gothic"/>
                <a:cs typeface="Century Gothic"/>
                <a:sym typeface="Century Gothic"/>
              </a:rPr>
              <a:t>before SATs.</a:t>
            </a:r>
            <a:endParaRPr sz="3750">
              <a:latin typeface="Century Gothic"/>
              <a:ea typeface="Century Gothic"/>
              <a:cs typeface="Century Gothic"/>
              <a:sym typeface="Century Gothic"/>
            </a:endParaRPr>
          </a:p>
          <a:p>
            <a:pPr indent="-478876" lvl="0" marL="469900" marR="436880" rtl="0" algn="l">
              <a:lnSpc>
                <a:spcPct val="100000"/>
              </a:lnSpc>
              <a:spcBef>
                <a:spcPts val="1000"/>
              </a:spcBef>
              <a:spcAft>
                <a:spcPts val="0"/>
              </a:spcAft>
              <a:buClr>
                <a:srgbClr val="0AD0D9"/>
              </a:buClr>
              <a:buSzPct val="100000"/>
              <a:buFont typeface="Arial"/>
              <a:buChar char="•"/>
            </a:pPr>
            <a:r>
              <a:rPr lang="en-GB" sz="3750">
                <a:solidFill>
                  <a:schemeClr val="dk2"/>
                </a:solidFill>
                <a:latin typeface="Century Gothic"/>
                <a:ea typeface="Century Gothic"/>
                <a:cs typeface="Century Gothic"/>
                <a:sym typeface="Century Gothic"/>
              </a:rPr>
              <a:t>If your child is unsure of any aspects then please let the teacher know, we would rather go over and secure learning with them than leave it unanswered. </a:t>
            </a:r>
            <a:endParaRPr sz="3750"/>
          </a:p>
          <a:p>
            <a:pPr indent="-330048" lvl="0" marL="469900" marR="436880" rtl="0" algn="l">
              <a:lnSpc>
                <a:spcPct val="100000"/>
              </a:lnSpc>
              <a:spcBef>
                <a:spcPts val="1000"/>
              </a:spcBef>
              <a:spcAft>
                <a:spcPts val="0"/>
              </a:spcAft>
              <a:buClr>
                <a:srgbClr val="0AD0D9"/>
              </a:buClr>
              <a:buSzPct val="85435"/>
              <a:buFont typeface="Arial"/>
              <a:buNone/>
            </a:pPr>
            <a:r>
              <a:t/>
            </a:r>
            <a:endParaRPr sz="3750">
              <a:solidFill>
                <a:schemeClr val="dk2"/>
              </a:solidFill>
              <a:latin typeface="Century Gothic"/>
              <a:ea typeface="Century Gothic"/>
              <a:cs typeface="Century Gothic"/>
              <a:sym typeface="Century Gothic"/>
            </a:endParaRPr>
          </a:p>
          <a:p>
            <a:pPr indent="-478876" lvl="0" marL="469900" marR="436880" rtl="0" algn="l">
              <a:lnSpc>
                <a:spcPct val="100000"/>
              </a:lnSpc>
              <a:spcBef>
                <a:spcPts val="1000"/>
              </a:spcBef>
              <a:spcAft>
                <a:spcPts val="0"/>
              </a:spcAft>
              <a:buClr>
                <a:srgbClr val="0AD0D9"/>
              </a:buClr>
              <a:buSzPct val="100000"/>
              <a:buFont typeface="Arial"/>
              <a:buChar char="•"/>
            </a:pPr>
            <a:r>
              <a:rPr lang="en-GB" sz="3750">
                <a:solidFill>
                  <a:schemeClr val="dk2"/>
                </a:solidFill>
                <a:latin typeface="Century Gothic"/>
                <a:ea typeface="Century Gothic"/>
                <a:cs typeface="Century Gothic"/>
                <a:sym typeface="Century Gothic"/>
              </a:rPr>
              <a:t>Please do encourage your child to read the guides and use these to complete the learning each week.</a:t>
            </a:r>
            <a:endParaRPr sz="3750"/>
          </a:p>
          <a:p>
            <a:pPr indent="-457200" lvl="0" marL="469900" marR="436880" rtl="0" algn="l">
              <a:lnSpc>
                <a:spcPct val="100000"/>
              </a:lnSpc>
              <a:spcBef>
                <a:spcPts val="1000"/>
              </a:spcBef>
              <a:spcAft>
                <a:spcPts val="1000"/>
              </a:spcAft>
              <a:buClr>
                <a:srgbClr val="0AD0D9"/>
              </a:buClr>
              <a:buSzPct val="94230"/>
              <a:buFont typeface="Arial"/>
              <a:buChar char="•"/>
            </a:pPr>
            <a:r>
              <a:rPr lang="en-GB" sz="3400">
                <a:solidFill>
                  <a:schemeClr val="dk2"/>
                </a:solidFill>
                <a:latin typeface="Century Gothic"/>
                <a:ea typeface="Century Gothic"/>
                <a:cs typeface="Century Gothic"/>
                <a:sym typeface="Century Gothic"/>
              </a:rPr>
              <a:t> </a:t>
            </a:r>
            <a:endParaRPr sz="3400">
              <a:solidFill>
                <a:schemeClr val="dk2"/>
              </a:solidFill>
              <a:latin typeface="Century Gothic"/>
              <a:ea typeface="Century Gothic"/>
              <a:cs typeface="Century Gothic"/>
              <a:sym typeface="Century Gothic"/>
            </a:endParaRPr>
          </a:p>
        </p:txBody>
      </p:sp>
      <p:pic>
        <p:nvPicPr>
          <p:cNvPr id="193" name="Google Shape;193;p6"/>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pic>
        <p:nvPicPr>
          <p:cNvPr id="194" name="Google Shape;194;p6"/>
          <p:cNvPicPr preferRelativeResize="0"/>
          <p:nvPr/>
        </p:nvPicPr>
        <p:blipFill rotWithShape="1">
          <a:blip r:embed="rId4">
            <a:alphaModFix/>
          </a:blip>
          <a:srcRect b="0" l="0" r="0" t="0"/>
          <a:stretch/>
        </p:blipFill>
        <p:spPr>
          <a:xfrm>
            <a:off x="10111924" y="5145577"/>
            <a:ext cx="1896380" cy="1104405"/>
          </a:xfrm>
          <a:prstGeom prst="rect">
            <a:avLst/>
          </a:prstGeom>
          <a:noFill/>
          <a:ln>
            <a:noFill/>
          </a:ln>
        </p:spPr>
      </p:pic>
      <p:pic>
        <p:nvPicPr>
          <p:cNvPr id="195" name="Google Shape;195;p6"/>
          <p:cNvPicPr preferRelativeResize="0"/>
          <p:nvPr/>
        </p:nvPicPr>
        <p:blipFill rotWithShape="1">
          <a:blip r:embed="rId5">
            <a:alphaModFix/>
          </a:blip>
          <a:srcRect b="0" l="0" r="0" t="0"/>
          <a:stretch/>
        </p:blipFill>
        <p:spPr>
          <a:xfrm>
            <a:off x="10174778" y="3250784"/>
            <a:ext cx="1895166" cy="1287433"/>
          </a:xfrm>
          <a:prstGeom prst="rect">
            <a:avLst/>
          </a:prstGeom>
          <a:noFill/>
          <a:ln>
            <a:noFill/>
          </a:ln>
        </p:spPr>
      </p:pic>
      <p:pic>
        <p:nvPicPr>
          <p:cNvPr id="196" name="Google Shape;196;p6"/>
          <p:cNvPicPr preferRelativeResize="0"/>
          <p:nvPr/>
        </p:nvPicPr>
        <p:blipFill rotWithShape="1">
          <a:blip r:embed="rId6">
            <a:alphaModFix/>
          </a:blip>
          <a:srcRect b="0" l="0" r="0" t="0"/>
          <a:stretch/>
        </p:blipFill>
        <p:spPr>
          <a:xfrm>
            <a:off x="9866812" y="586060"/>
            <a:ext cx="2141492" cy="128624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7"/>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testing week timetable</a:t>
            </a:r>
            <a:endParaRPr b="1" sz="4000">
              <a:solidFill>
                <a:schemeClr val="dk2"/>
              </a:solidFill>
              <a:latin typeface="Century Gothic"/>
              <a:ea typeface="Century Gothic"/>
              <a:cs typeface="Century Gothic"/>
              <a:sym typeface="Century Gothic"/>
            </a:endParaRPr>
          </a:p>
        </p:txBody>
      </p:sp>
      <p:pic>
        <p:nvPicPr>
          <p:cNvPr id="202" name="Google Shape;202;p7"/>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graphicFrame>
        <p:nvGraphicFramePr>
          <p:cNvPr id="203" name="Google Shape;203;p7"/>
          <p:cNvGraphicFramePr/>
          <p:nvPr/>
        </p:nvGraphicFramePr>
        <p:xfrm>
          <a:off x="474881" y="1846583"/>
          <a:ext cx="3000000" cy="3000000"/>
        </p:xfrm>
        <a:graphic>
          <a:graphicData uri="http://schemas.openxmlformats.org/drawingml/2006/table">
            <a:tbl>
              <a:tblPr bandRow="1" firstRow="1">
                <a:noFill/>
                <a:tableStyleId>{AA4FD7DD-9B4F-45F3-B7CD-FD7689AA8232}</a:tableStyleId>
              </a:tblPr>
              <a:tblGrid>
                <a:gridCol w="2193000"/>
                <a:gridCol w="3885575"/>
                <a:gridCol w="3039300"/>
              </a:tblGrid>
              <a:tr h="433675">
                <a:tc>
                  <a:txBody>
                    <a:bodyPr/>
                    <a:lstStyle/>
                    <a:p>
                      <a:pPr indent="0" lvl="0" marL="0" marR="0" rtl="0" algn="ctr">
                        <a:spcBef>
                          <a:spcPts val="0"/>
                        </a:spcBef>
                        <a:spcAft>
                          <a:spcPts val="0"/>
                        </a:spcAft>
                        <a:buNone/>
                      </a:pPr>
                      <a:r>
                        <a:rPr b="1" lang="en-GB" sz="1600" u="none" cap="none" strike="noStrike">
                          <a:solidFill>
                            <a:schemeClr val="dk2"/>
                          </a:solidFill>
                          <a:latin typeface="Century Gothic"/>
                          <a:ea typeface="Century Gothic"/>
                          <a:cs typeface="Century Gothic"/>
                          <a:sym typeface="Century Gothic"/>
                        </a:rPr>
                        <a:t>Date</a:t>
                      </a:r>
                      <a:endParaRPr b="1"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b="1" lang="en-GB" sz="1600" u="none" cap="none" strike="noStrike">
                          <a:solidFill>
                            <a:schemeClr val="dk2"/>
                          </a:solidFill>
                          <a:latin typeface="Century Gothic"/>
                          <a:ea typeface="Century Gothic"/>
                          <a:cs typeface="Century Gothic"/>
                          <a:sym typeface="Century Gothic"/>
                        </a:rPr>
                        <a:t>Test</a:t>
                      </a:r>
                      <a:endParaRPr b="1"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b="1" lang="en-GB" sz="1600" u="none" cap="none" strike="noStrike">
                          <a:solidFill>
                            <a:schemeClr val="dk2"/>
                          </a:solidFill>
                          <a:latin typeface="Century Gothic"/>
                          <a:ea typeface="Century Gothic"/>
                          <a:cs typeface="Century Gothic"/>
                          <a:sym typeface="Century Gothic"/>
                        </a:rPr>
                        <a:t>Time</a:t>
                      </a:r>
                      <a:endParaRPr b="1"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r>
              <a:tr h="1301400">
                <a:tc>
                  <a:txBody>
                    <a:bodyPr/>
                    <a:lstStyle/>
                    <a:p>
                      <a:pPr indent="0" lvl="0" marL="0" marR="0" rtl="0" algn="ctr">
                        <a:lnSpc>
                          <a:spcPct val="150000"/>
                        </a:lnSpc>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Monday </a:t>
                      </a:r>
                      <a:r>
                        <a:rPr lang="en-GB" sz="1600">
                          <a:solidFill>
                            <a:schemeClr val="dk2"/>
                          </a:solidFill>
                          <a:latin typeface="Century Gothic"/>
                          <a:ea typeface="Century Gothic"/>
                          <a:cs typeface="Century Gothic"/>
                          <a:sym typeface="Century Gothic"/>
                        </a:rPr>
                        <a:t>11</a:t>
                      </a:r>
                      <a:r>
                        <a:rPr baseline="30000" lang="en-GB" sz="1600" u="none" cap="none" strike="noStrike">
                          <a:solidFill>
                            <a:schemeClr val="dk2"/>
                          </a:solidFill>
                          <a:latin typeface="Century Gothic"/>
                          <a:ea typeface="Century Gothic"/>
                          <a:cs typeface="Century Gothic"/>
                          <a:sym typeface="Century Gothic"/>
                        </a:rPr>
                        <a:t>th</a:t>
                      </a:r>
                      <a:r>
                        <a:rPr lang="en-GB" sz="1600" u="none" cap="none" strike="noStrike">
                          <a:solidFill>
                            <a:schemeClr val="dk2"/>
                          </a:solidFill>
                          <a:latin typeface="Century Gothic"/>
                          <a:ea typeface="Century Gothic"/>
                          <a:cs typeface="Century Gothic"/>
                          <a:sym typeface="Century Gothic"/>
                        </a:rPr>
                        <a:t> May</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English grammar, punctuation (SPAG) Paper </a:t>
                      </a:r>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Spelling </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45 mins </a:t>
                      </a:r>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No time limit but Approx 15 mins</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r>
              <a:tr h="687925">
                <a:tc>
                  <a:txBody>
                    <a:bodyPr/>
                    <a:lstStyle/>
                    <a:p>
                      <a:pPr indent="0" lvl="0" marL="0" marR="0" rtl="0" algn="ctr">
                        <a:lnSpc>
                          <a:spcPct val="150000"/>
                        </a:lnSpc>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Tuesday 1</a:t>
                      </a:r>
                      <a:r>
                        <a:rPr lang="en-GB" sz="1600">
                          <a:solidFill>
                            <a:schemeClr val="dk2"/>
                          </a:solidFill>
                          <a:latin typeface="Century Gothic"/>
                          <a:ea typeface="Century Gothic"/>
                          <a:cs typeface="Century Gothic"/>
                          <a:sym typeface="Century Gothic"/>
                        </a:rPr>
                        <a:t>2th</a:t>
                      </a:r>
                      <a:r>
                        <a:rPr lang="en-GB" sz="1600" u="none" cap="none" strike="noStrike">
                          <a:solidFill>
                            <a:schemeClr val="dk2"/>
                          </a:solidFill>
                          <a:latin typeface="Century Gothic"/>
                          <a:ea typeface="Century Gothic"/>
                          <a:cs typeface="Century Gothic"/>
                          <a:sym typeface="Century Gothic"/>
                        </a:rPr>
                        <a:t> May </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English Reading</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1 hour</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r>
              <a:tr h="817175">
                <a:tc>
                  <a:txBody>
                    <a:bodyPr/>
                    <a:lstStyle/>
                    <a:p>
                      <a:pPr indent="0" lvl="0" marL="0" marR="0" rtl="0" algn="ctr">
                        <a:lnSpc>
                          <a:spcPct val="150000"/>
                        </a:lnSpc>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Wednesday 1</a:t>
                      </a:r>
                      <a:r>
                        <a:rPr lang="en-GB" sz="1600">
                          <a:solidFill>
                            <a:schemeClr val="dk2"/>
                          </a:solidFill>
                          <a:latin typeface="Century Gothic"/>
                          <a:ea typeface="Century Gothic"/>
                          <a:cs typeface="Century Gothic"/>
                          <a:sym typeface="Century Gothic"/>
                        </a:rPr>
                        <a:t>3th</a:t>
                      </a:r>
                      <a:r>
                        <a:rPr lang="en-GB" sz="1600" u="none" cap="none" strike="noStrike">
                          <a:solidFill>
                            <a:schemeClr val="dk2"/>
                          </a:solidFill>
                          <a:latin typeface="Century Gothic"/>
                          <a:ea typeface="Century Gothic"/>
                          <a:cs typeface="Century Gothic"/>
                          <a:sym typeface="Century Gothic"/>
                        </a:rPr>
                        <a:t> May</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Maths Arithmetic </a:t>
                      </a:r>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Maths Reasoning</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30 mins</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2"/>
                        </a:buClr>
                        <a:buSzPts val="1600"/>
                        <a:buFont typeface="Century Gothic"/>
                        <a:buNone/>
                      </a:pPr>
                      <a:r>
                        <a:rPr lang="en-GB" sz="1600" u="none" cap="none" strike="noStrike">
                          <a:solidFill>
                            <a:schemeClr val="dk2"/>
                          </a:solidFill>
                          <a:latin typeface="Century Gothic"/>
                          <a:ea typeface="Century Gothic"/>
                          <a:cs typeface="Century Gothic"/>
                          <a:sym typeface="Century Gothic"/>
                        </a:rPr>
                        <a:t>40 mins</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r>
              <a:tr h="696100">
                <a:tc>
                  <a:txBody>
                    <a:bodyPr/>
                    <a:lstStyle/>
                    <a:p>
                      <a:pPr indent="0" lvl="0" marL="0" marR="0" rtl="0" algn="ctr">
                        <a:lnSpc>
                          <a:spcPct val="150000"/>
                        </a:lnSpc>
                        <a:spcBef>
                          <a:spcPts val="0"/>
                        </a:spcBef>
                        <a:spcAft>
                          <a:spcPts val="0"/>
                        </a:spcAft>
                        <a:buNone/>
                      </a:pPr>
                      <a:r>
                        <a:rPr lang="en-GB" sz="1600" u="none" cap="none" strike="noStrike">
                          <a:solidFill>
                            <a:schemeClr val="dk2"/>
                          </a:solidFill>
                          <a:latin typeface="Century Gothic"/>
                          <a:ea typeface="Century Gothic"/>
                          <a:cs typeface="Century Gothic"/>
                          <a:sym typeface="Century Gothic"/>
                        </a:rPr>
                        <a:t>Thursday 1</a:t>
                      </a:r>
                      <a:r>
                        <a:rPr lang="en-GB" sz="1600">
                          <a:solidFill>
                            <a:schemeClr val="dk2"/>
                          </a:solidFill>
                          <a:latin typeface="Century Gothic"/>
                          <a:ea typeface="Century Gothic"/>
                          <a:cs typeface="Century Gothic"/>
                          <a:sym typeface="Century Gothic"/>
                        </a:rPr>
                        <a:t>4th</a:t>
                      </a:r>
                      <a:r>
                        <a:rPr lang="en-GB" sz="1600" u="none" cap="none" strike="noStrike">
                          <a:solidFill>
                            <a:schemeClr val="dk2"/>
                          </a:solidFill>
                          <a:latin typeface="Century Gothic"/>
                          <a:ea typeface="Century Gothic"/>
                          <a:cs typeface="Century Gothic"/>
                          <a:sym typeface="Century Gothic"/>
                        </a:rPr>
                        <a:t> May</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lnSpc>
                          <a:spcPct val="150000"/>
                        </a:lnSpc>
                        <a:spcBef>
                          <a:spcPts val="0"/>
                        </a:spcBef>
                        <a:spcAft>
                          <a:spcPts val="0"/>
                        </a:spcAft>
                        <a:buClr>
                          <a:schemeClr val="dk2"/>
                        </a:buClr>
                        <a:buSzPts val="1600"/>
                        <a:buFont typeface="Century Gothic"/>
                        <a:buNone/>
                      </a:pPr>
                      <a:r>
                        <a:rPr lang="en-GB" sz="1600" u="none" cap="none" strike="noStrike">
                          <a:solidFill>
                            <a:schemeClr val="dk2"/>
                          </a:solidFill>
                          <a:latin typeface="Century Gothic"/>
                          <a:ea typeface="Century Gothic"/>
                          <a:cs typeface="Century Gothic"/>
                          <a:sym typeface="Century Gothic"/>
                        </a:rPr>
                        <a:t>Maths Reasoning</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t/>
                      </a:r>
                      <a:endParaRPr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c>
                  <a:txBody>
                    <a:bodyPr/>
                    <a:lstStyle/>
                    <a:p>
                      <a:pPr indent="0" lvl="0" marL="0" marR="0" rtl="0" algn="ctr">
                        <a:lnSpc>
                          <a:spcPct val="150000"/>
                        </a:lnSpc>
                        <a:spcBef>
                          <a:spcPts val="0"/>
                        </a:spcBef>
                        <a:spcAft>
                          <a:spcPts val="0"/>
                        </a:spcAft>
                        <a:buClr>
                          <a:schemeClr val="dk2"/>
                        </a:buClr>
                        <a:buSzPts val="1600"/>
                        <a:buFont typeface="Century Gothic"/>
                        <a:buNone/>
                      </a:pPr>
                      <a:r>
                        <a:rPr lang="en-GB" sz="1600" u="none" cap="none" strike="noStrike">
                          <a:solidFill>
                            <a:schemeClr val="dk2"/>
                          </a:solidFill>
                          <a:latin typeface="Century Gothic"/>
                          <a:ea typeface="Century Gothic"/>
                          <a:cs typeface="Century Gothic"/>
                          <a:sym typeface="Century Gothic"/>
                        </a:rPr>
                        <a:t>40 mins</a:t>
                      </a:r>
                      <a:endParaRPr sz="16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t/>
                      </a:r>
                      <a:endParaRPr b="1" sz="1600" u="none" cap="none" strike="noStrike">
                        <a:solidFill>
                          <a:schemeClr val="dk2"/>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noFill/>
                  </a:tcPr>
                </a:tc>
              </a:tr>
            </a:tbl>
          </a:graphicData>
        </a:graphic>
      </p:graphicFrame>
      <p:sp>
        <p:nvSpPr>
          <p:cNvPr id="204" name="Google Shape;204;p7"/>
          <p:cNvSpPr/>
          <p:nvPr/>
        </p:nvSpPr>
        <p:spPr>
          <a:xfrm>
            <a:off x="2254051" y="867732"/>
            <a:ext cx="555953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2"/>
                </a:solidFill>
                <a:latin typeface="Century Gothic"/>
                <a:ea typeface="Century Gothic"/>
                <a:cs typeface="Century Gothic"/>
                <a:sym typeface="Century Gothic"/>
              </a:rPr>
              <a:t>Monday 1</a:t>
            </a:r>
            <a:r>
              <a:rPr b="1" lang="en-GB" sz="1800">
                <a:solidFill>
                  <a:schemeClr val="dk2"/>
                </a:solidFill>
                <a:latin typeface="Century Gothic"/>
                <a:ea typeface="Century Gothic"/>
                <a:cs typeface="Century Gothic"/>
                <a:sym typeface="Century Gothic"/>
              </a:rPr>
              <a:t>2</a:t>
            </a:r>
            <a:r>
              <a:rPr b="1" baseline="30000" i="0" lang="en-GB" sz="1800" u="none" cap="none" strike="noStrike">
                <a:solidFill>
                  <a:schemeClr val="dk2"/>
                </a:solidFill>
                <a:latin typeface="Century Gothic"/>
                <a:ea typeface="Century Gothic"/>
                <a:cs typeface="Century Gothic"/>
                <a:sym typeface="Century Gothic"/>
              </a:rPr>
              <a:t>th</a:t>
            </a:r>
            <a:r>
              <a:rPr b="1" i="0" lang="en-GB" sz="1800" u="none" cap="none" strike="noStrike">
                <a:solidFill>
                  <a:schemeClr val="dk2"/>
                </a:solidFill>
                <a:latin typeface="Century Gothic"/>
                <a:ea typeface="Century Gothic"/>
                <a:cs typeface="Century Gothic"/>
                <a:sym typeface="Century Gothic"/>
              </a:rPr>
              <a:t> May 202</a:t>
            </a:r>
            <a:r>
              <a:rPr b="1" lang="en-GB" sz="1800">
                <a:solidFill>
                  <a:schemeClr val="dk2"/>
                </a:solidFill>
                <a:latin typeface="Century Gothic"/>
                <a:ea typeface="Century Gothic"/>
                <a:cs typeface="Century Gothic"/>
                <a:sym typeface="Century Gothic"/>
              </a:rPr>
              <a:t>5</a:t>
            </a:r>
            <a:r>
              <a:rPr b="1" i="0" lang="en-GB" sz="1800" u="none" cap="none" strike="noStrike">
                <a:solidFill>
                  <a:schemeClr val="dk2"/>
                </a:solidFill>
                <a:latin typeface="Century Gothic"/>
                <a:ea typeface="Century Gothic"/>
                <a:cs typeface="Century Gothic"/>
                <a:sym typeface="Century Gothic"/>
              </a:rPr>
              <a:t> – Thursday 1</a:t>
            </a:r>
            <a:r>
              <a:rPr b="1" lang="en-GB" sz="1800">
                <a:solidFill>
                  <a:schemeClr val="dk2"/>
                </a:solidFill>
                <a:latin typeface="Century Gothic"/>
                <a:ea typeface="Century Gothic"/>
                <a:cs typeface="Century Gothic"/>
                <a:sym typeface="Century Gothic"/>
              </a:rPr>
              <a:t>5</a:t>
            </a:r>
            <a:r>
              <a:rPr b="1" baseline="30000" i="0" lang="en-GB" sz="1800" u="none" cap="none" strike="noStrike">
                <a:solidFill>
                  <a:schemeClr val="dk2"/>
                </a:solidFill>
                <a:latin typeface="Century Gothic"/>
                <a:ea typeface="Century Gothic"/>
                <a:cs typeface="Century Gothic"/>
                <a:sym typeface="Century Gothic"/>
              </a:rPr>
              <a:t>th</a:t>
            </a:r>
            <a:r>
              <a:rPr b="1" i="0" lang="en-GB" sz="1800" u="none" cap="none" strike="noStrike">
                <a:solidFill>
                  <a:schemeClr val="dk2"/>
                </a:solidFill>
                <a:latin typeface="Century Gothic"/>
                <a:ea typeface="Century Gothic"/>
                <a:cs typeface="Century Gothic"/>
                <a:sym typeface="Century Gothic"/>
              </a:rPr>
              <a:t> May 202</a:t>
            </a:r>
            <a:r>
              <a:rPr b="1" lang="en-GB" sz="1800">
                <a:solidFill>
                  <a:schemeClr val="dk2"/>
                </a:solidFill>
                <a:latin typeface="Century Gothic"/>
                <a:ea typeface="Century Gothic"/>
                <a:cs typeface="Century Gothic"/>
                <a:sym typeface="Century Gothic"/>
              </a:rPr>
              <a:t>5</a:t>
            </a:r>
            <a:endParaRPr b="1" i="0" sz="18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t/>
            </a:r>
            <a:endParaRPr b="1" i="0" sz="1800" u="none" cap="none" strike="noStrike">
              <a:solidFill>
                <a:schemeClr val="dk2"/>
              </a:solidFill>
              <a:latin typeface="Century Gothic"/>
              <a:ea typeface="Century Gothic"/>
              <a:cs typeface="Century Gothic"/>
              <a:sym typeface="Century Gothic"/>
            </a:endParaRPr>
          </a:p>
          <a:p>
            <a:pPr indent="0" lvl="0" marL="0" marR="0" rtl="0" algn="ctr">
              <a:spcBef>
                <a:spcPts val="0"/>
              </a:spcBef>
              <a:spcAft>
                <a:spcPts val="0"/>
              </a:spcAft>
              <a:buNone/>
            </a:pPr>
            <a:r>
              <a:rPr b="0" i="0" lang="en-GB" sz="1800" u="none" cap="none" strike="noStrike">
                <a:solidFill>
                  <a:schemeClr val="dk2"/>
                </a:solidFill>
                <a:latin typeface="Century Gothic"/>
                <a:ea typeface="Century Gothic"/>
                <a:cs typeface="Century Gothic"/>
                <a:sym typeface="Century Gothic"/>
              </a:rPr>
              <a:t>All tests will take place in the morning.</a:t>
            </a:r>
            <a:r>
              <a:rPr b="1" i="0" lang="en-GB" sz="1800" u="none" cap="none" strike="noStrike">
                <a:solidFill>
                  <a:schemeClr val="dk2"/>
                </a:solidFill>
                <a:latin typeface="Century Gothic"/>
                <a:ea typeface="Century Gothic"/>
                <a:cs typeface="Century Gothic"/>
                <a:sym typeface="Century Gothic"/>
              </a:rPr>
              <a:t> </a:t>
            </a:r>
            <a:endParaRPr b="0" i="0" sz="1800" u="none" cap="none" strike="noStrike">
              <a:solidFill>
                <a:schemeClr val="dk1"/>
              </a:solidFill>
              <a:latin typeface="Trebuchet MS"/>
              <a:ea typeface="Trebuchet MS"/>
              <a:cs typeface="Trebuchet MS"/>
              <a:sym typeface="Trebuchet MS"/>
            </a:endParaRPr>
          </a:p>
        </p:txBody>
      </p:sp>
      <p:sp>
        <p:nvSpPr>
          <p:cNvPr id="205" name="Google Shape;205;p7"/>
          <p:cNvSpPr/>
          <p:nvPr/>
        </p:nvSpPr>
        <p:spPr>
          <a:xfrm>
            <a:off x="2866989" y="6013660"/>
            <a:ext cx="354937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2"/>
                </a:solidFill>
                <a:latin typeface="Century Gothic"/>
                <a:ea typeface="Century Gothic"/>
                <a:cs typeface="Century Gothic"/>
                <a:sym typeface="Century Gothic"/>
              </a:rPr>
              <a:t>Friday = Rest &amp; PARTAAAYYYY!</a:t>
            </a:r>
            <a:endParaRPr b="1" i="0" sz="1800" u="none" cap="none" strike="noStrike">
              <a:solidFill>
                <a:schemeClr val="dk1"/>
              </a:solidFill>
              <a:latin typeface="Trebuchet MS"/>
              <a:ea typeface="Trebuchet MS"/>
              <a:cs typeface="Trebuchet MS"/>
              <a:sym typeface="Trebuchet MS"/>
            </a:endParaRPr>
          </a:p>
        </p:txBody>
      </p:sp>
      <p:pic>
        <p:nvPicPr>
          <p:cNvPr id="206" name="Google Shape;206;p7"/>
          <p:cNvPicPr preferRelativeResize="0"/>
          <p:nvPr/>
        </p:nvPicPr>
        <p:blipFill rotWithShape="1">
          <a:blip r:embed="rId4">
            <a:alphaModFix/>
          </a:blip>
          <a:srcRect b="0" l="0" r="0" t="0"/>
          <a:stretch/>
        </p:blipFill>
        <p:spPr>
          <a:xfrm>
            <a:off x="6484892" y="5858338"/>
            <a:ext cx="952228" cy="905010"/>
          </a:xfrm>
          <a:prstGeom prst="rect">
            <a:avLst/>
          </a:prstGeom>
          <a:noFill/>
          <a:ln>
            <a:noFill/>
          </a:ln>
        </p:spPr>
      </p:pic>
      <p:pic>
        <p:nvPicPr>
          <p:cNvPr id="207" name="Google Shape;207;p7"/>
          <p:cNvPicPr preferRelativeResize="0"/>
          <p:nvPr/>
        </p:nvPicPr>
        <p:blipFill rotWithShape="1">
          <a:blip r:embed="rId5">
            <a:alphaModFix/>
          </a:blip>
          <a:srcRect b="0" l="0" r="0" t="0"/>
          <a:stretch/>
        </p:blipFill>
        <p:spPr>
          <a:xfrm>
            <a:off x="9791638" y="1000125"/>
            <a:ext cx="2343150" cy="1524000"/>
          </a:xfrm>
          <a:prstGeom prst="rect">
            <a:avLst/>
          </a:prstGeom>
          <a:noFill/>
          <a:ln>
            <a:noFill/>
          </a:ln>
        </p:spPr>
      </p:pic>
      <p:pic>
        <p:nvPicPr>
          <p:cNvPr id="208" name="Google Shape;208;p7"/>
          <p:cNvPicPr preferRelativeResize="0"/>
          <p:nvPr/>
        </p:nvPicPr>
        <p:blipFill rotWithShape="1">
          <a:blip r:embed="rId6">
            <a:alphaModFix/>
          </a:blip>
          <a:srcRect b="0" l="0" r="0" t="0"/>
          <a:stretch/>
        </p:blipFill>
        <p:spPr>
          <a:xfrm>
            <a:off x="9839211" y="2671370"/>
            <a:ext cx="2248004" cy="2030867"/>
          </a:xfrm>
          <a:prstGeom prst="rect">
            <a:avLst/>
          </a:prstGeom>
          <a:noFill/>
          <a:ln>
            <a:noFill/>
          </a:ln>
        </p:spPr>
      </p:pic>
      <p:pic>
        <p:nvPicPr>
          <p:cNvPr id="209" name="Google Shape;209;p7"/>
          <p:cNvPicPr preferRelativeResize="0"/>
          <p:nvPr/>
        </p:nvPicPr>
        <p:blipFill rotWithShape="1">
          <a:blip r:embed="rId7">
            <a:alphaModFix/>
          </a:blip>
          <a:srcRect b="0" l="0" r="0" t="0"/>
          <a:stretch/>
        </p:blipFill>
        <p:spPr>
          <a:xfrm>
            <a:off x="9906908" y="5204599"/>
            <a:ext cx="2112609" cy="130747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8"/>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Papers…</a:t>
            </a:r>
            <a:endParaRPr b="1" sz="4000">
              <a:solidFill>
                <a:schemeClr val="dk2"/>
              </a:solidFill>
              <a:latin typeface="Century Gothic"/>
              <a:ea typeface="Century Gothic"/>
              <a:cs typeface="Century Gothic"/>
              <a:sym typeface="Century Gothic"/>
            </a:endParaRPr>
          </a:p>
        </p:txBody>
      </p:sp>
      <p:pic>
        <p:nvPicPr>
          <p:cNvPr id="215" name="Google Shape;215;p8"/>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16" name="Google Shape;216;p8"/>
          <p:cNvSpPr txBox="1"/>
          <p:nvPr>
            <p:ph idx="1" type="body"/>
          </p:nvPr>
        </p:nvSpPr>
        <p:spPr>
          <a:xfrm>
            <a:off x="304150" y="923424"/>
            <a:ext cx="9980400" cy="5760600"/>
          </a:xfrm>
          <a:prstGeom prst="rect">
            <a:avLst/>
          </a:prstGeom>
          <a:noFill/>
          <a:ln>
            <a:noFill/>
          </a:ln>
        </p:spPr>
        <p:txBody>
          <a:bodyPr anchorCtr="0" anchor="t" bIns="45700" lIns="91425" spcFirstLastPara="1" rIns="91425" wrap="square" tIns="45700">
            <a:noAutofit/>
          </a:bodyPr>
          <a:lstStyle/>
          <a:p>
            <a:pPr indent="0" lvl="0" marL="12700" marR="436880" rtl="0" algn="l">
              <a:lnSpc>
                <a:spcPct val="108076"/>
              </a:lnSpc>
              <a:spcBef>
                <a:spcPts val="0"/>
              </a:spcBef>
              <a:spcAft>
                <a:spcPts val="0"/>
              </a:spcAft>
              <a:buClr>
                <a:srgbClr val="0AD0D9"/>
              </a:buClr>
              <a:buSzPts val="2450"/>
              <a:buNone/>
            </a:pPr>
            <a:r>
              <a:rPr b="1" lang="en-GB" sz="2400">
                <a:solidFill>
                  <a:schemeClr val="dk2"/>
                </a:solidFill>
                <a:latin typeface="Century Gothic"/>
                <a:ea typeface="Century Gothic"/>
                <a:cs typeface="Century Gothic"/>
                <a:sym typeface="Century Gothic"/>
              </a:rPr>
              <a:t>English Punctuation &amp; Grammar: Total Marks = 50.</a:t>
            </a:r>
            <a:endParaRPr b="1" sz="24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400">
                <a:solidFill>
                  <a:schemeClr val="dk2"/>
                </a:solidFill>
                <a:latin typeface="Century Gothic"/>
                <a:ea typeface="Century Gothic"/>
                <a:cs typeface="Century Gothic"/>
                <a:sym typeface="Century Gothic"/>
              </a:rPr>
              <a:t>It will include two types of questions:</a:t>
            </a:r>
            <a:endParaRPr sz="1600"/>
          </a:p>
          <a:p>
            <a:pPr indent="-444500" lvl="0" marL="469900" marR="436880" rtl="0" algn="l">
              <a:lnSpc>
                <a:spcPct val="108076"/>
              </a:lnSpc>
              <a:spcBef>
                <a:spcPts val="455"/>
              </a:spcBef>
              <a:spcAft>
                <a:spcPts val="0"/>
              </a:spcAft>
              <a:buClr>
                <a:srgbClr val="0AD0D9"/>
              </a:buClr>
              <a:buSzPts val="2250"/>
              <a:buFont typeface="Arial"/>
              <a:buChar char="•"/>
            </a:pPr>
            <a:r>
              <a:rPr b="1" lang="en-GB" sz="2400">
                <a:solidFill>
                  <a:schemeClr val="dk2"/>
                </a:solidFill>
                <a:latin typeface="Century Gothic"/>
                <a:ea typeface="Century Gothic"/>
                <a:cs typeface="Century Gothic"/>
                <a:sym typeface="Century Gothic"/>
              </a:rPr>
              <a:t>Selected response/multi-choice style questions. </a:t>
            </a:r>
            <a:r>
              <a:rPr lang="en-GB" sz="2400">
                <a:solidFill>
                  <a:schemeClr val="dk2"/>
                </a:solidFill>
                <a:latin typeface="Century Gothic"/>
                <a:ea typeface="Century Gothic"/>
                <a:cs typeface="Century Gothic"/>
                <a:sym typeface="Century Gothic"/>
              </a:rPr>
              <a:t>e.g. ‘Identify the adjectives in the sentence below’ </a:t>
            </a:r>
            <a:endParaRPr sz="1600"/>
          </a:p>
          <a:p>
            <a:pPr indent="-444500" lvl="0" marL="469900" marR="436880" rtl="0" algn="l">
              <a:lnSpc>
                <a:spcPct val="108076"/>
              </a:lnSpc>
              <a:spcBef>
                <a:spcPts val="455"/>
              </a:spcBef>
              <a:spcAft>
                <a:spcPts val="0"/>
              </a:spcAft>
              <a:buClr>
                <a:srgbClr val="0AD0D9"/>
              </a:buClr>
              <a:buSzPts val="2250"/>
              <a:buFont typeface="Arial"/>
              <a:buChar char="•"/>
            </a:pPr>
            <a:r>
              <a:rPr b="1" lang="en-GB" sz="2400">
                <a:solidFill>
                  <a:schemeClr val="dk2"/>
                </a:solidFill>
                <a:latin typeface="Century Gothic"/>
                <a:ea typeface="Century Gothic"/>
                <a:cs typeface="Century Gothic"/>
                <a:sym typeface="Century Gothic"/>
              </a:rPr>
              <a:t>Written response style questions, </a:t>
            </a:r>
            <a:r>
              <a:rPr lang="en-GB" sz="2400">
                <a:solidFill>
                  <a:schemeClr val="dk2"/>
                </a:solidFill>
                <a:latin typeface="Century Gothic"/>
                <a:ea typeface="Century Gothic"/>
                <a:cs typeface="Century Gothic"/>
                <a:sym typeface="Century Gothic"/>
              </a:rPr>
              <a:t>e.g.‘Correct/complete/rewrite the  sentence below,’ or, ‘The sentence below has an apostrophe  missing. Explain why it needs an apostrophe. </a:t>
            </a:r>
            <a:endParaRPr sz="1600"/>
          </a:p>
          <a:p>
            <a:pPr indent="0" lvl="0" marL="12700" marR="436880" rtl="0" algn="ctr">
              <a:lnSpc>
                <a:spcPct val="108076"/>
              </a:lnSpc>
              <a:spcBef>
                <a:spcPts val="455"/>
              </a:spcBef>
              <a:spcAft>
                <a:spcPts val="0"/>
              </a:spcAft>
              <a:buClr>
                <a:srgbClr val="0AD0D9"/>
              </a:buClr>
              <a:buSzPts val="2450"/>
              <a:buNone/>
            </a:pPr>
            <a:r>
              <a:rPr i="1" lang="en-GB" sz="2400">
                <a:solidFill>
                  <a:schemeClr val="dk2"/>
                </a:solidFill>
                <a:latin typeface="Century Gothic"/>
                <a:ea typeface="Century Gothic"/>
                <a:cs typeface="Century Gothic"/>
                <a:sym typeface="Century Gothic"/>
              </a:rPr>
              <a:t>**Children will be  penalised for incorrect use of punctuation and spelling**</a:t>
            </a:r>
            <a:endParaRPr sz="1600"/>
          </a:p>
          <a:p>
            <a:pPr indent="0" lvl="0" marL="12700" marR="436880" rtl="0" algn="ctr">
              <a:lnSpc>
                <a:spcPct val="108076"/>
              </a:lnSpc>
              <a:spcBef>
                <a:spcPts val="455"/>
              </a:spcBef>
              <a:spcAft>
                <a:spcPts val="0"/>
              </a:spcAft>
              <a:buClr>
                <a:srgbClr val="0AD0D9"/>
              </a:buClr>
              <a:buSzPts val="2450"/>
              <a:buNone/>
            </a:pPr>
            <a:r>
              <a:t/>
            </a:r>
            <a:endParaRPr i="1" sz="24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b="1" lang="en-GB" sz="2400">
                <a:solidFill>
                  <a:schemeClr val="dk2"/>
                </a:solidFill>
                <a:latin typeface="Century Gothic"/>
                <a:ea typeface="Century Gothic"/>
                <a:cs typeface="Century Gothic"/>
                <a:sym typeface="Century Gothic"/>
              </a:rPr>
              <a:t>English Spelling: Total Marks = 20.</a:t>
            </a:r>
            <a:endParaRPr sz="2400">
              <a:solidFill>
                <a:schemeClr val="dk2"/>
              </a:solidFill>
              <a:latin typeface="Century Gothic"/>
              <a:ea typeface="Century Gothic"/>
              <a:cs typeface="Century Gothic"/>
              <a:sym typeface="Century Gothic"/>
            </a:endParaRPr>
          </a:p>
          <a:p>
            <a:pPr indent="-444500" lvl="0" marL="469900" marR="436880" rtl="0" algn="l">
              <a:lnSpc>
                <a:spcPct val="108076"/>
              </a:lnSpc>
              <a:spcBef>
                <a:spcPts val="455"/>
              </a:spcBef>
              <a:spcAft>
                <a:spcPts val="0"/>
              </a:spcAft>
              <a:buClr>
                <a:srgbClr val="0AD0D9"/>
              </a:buClr>
              <a:buSzPts val="2250"/>
              <a:buFont typeface="Arial"/>
              <a:buChar char="•"/>
            </a:pPr>
            <a:r>
              <a:rPr lang="en-GB" sz="2400">
                <a:solidFill>
                  <a:schemeClr val="dk2"/>
                </a:solidFill>
                <a:latin typeface="Century Gothic"/>
                <a:ea typeface="Century Gothic"/>
                <a:cs typeface="Century Gothic"/>
                <a:sym typeface="Century Gothic"/>
              </a:rPr>
              <a:t>This test consists of 20 words with 20 possible marks.</a:t>
            </a:r>
            <a:endParaRPr sz="1600"/>
          </a:p>
        </p:txBody>
      </p:sp>
      <p:pic>
        <p:nvPicPr>
          <p:cNvPr id="217" name="Google Shape;217;p8"/>
          <p:cNvPicPr preferRelativeResize="0"/>
          <p:nvPr/>
        </p:nvPicPr>
        <p:blipFill rotWithShape="1">
          <a:blip r:embed="rId4">
            <a:alphaModFix/>
          </a:blip>
          <a:srcRect b="0" l="0" r="0" t="0"/>
          <a:stretch/>
        </p:blipFill>
        <p:spPr>
          <a:xfrm>
            <a:off x="9206057" y="280127"/>
            <a:ext cx="2592435" cy="1070508"/>
          </a:xfrm>
          <a:prstGeom prst="rect">
            <a:avLst/>
          </a:prstGeom>
          <a:noFill/>
          <a:ln>
            <a:noFill/>
          </a:ln>
        </p:spPr>
      </p:pic>
      <p:pic>
        <p:nvPicPr>
          <p:cNvPr id="218" name="Google Shape;218;p8"/>
          <p:cNvPicPr preferRelativeResize="0"/>
          <p:nvPr/>
        </p:nvPicPr>
        <p:blipFill rotWithShape="1">
          <a:blip r:embed="rId5">
            <a:alphaModFix/>
          </a:blip>
          <a:srcRect b="0" l="0" r="0" t="0"/>
          <a:stretch/>
        </p:blipFill>
        <p:spPr>
          <a:xfrm>
            <a:off x="9958525" y="1401380"/>
            <a:ext cx="1409818" cy="2093258"/>
          </a:xfrm>
          <a:prstGeom prst="rect">
            <a:avLst/>
          </a:prstGeom>
          <a:noFill/>
          <a:ln>
            <a:noFill/>
          </a:ln>
        </p:spPr>
      </p:pic>
      <p:pic>
        <p:nvPicPr>
          <p:cNvPr id="219" name="Google Shape;219;p8"/>
          <p:cNvPicPr preferRelativeResize="0"/>
          <p:nvPr/>
        </p:nvPicPr>
        <p:blipFill rotWithShape="1">
          <a:blip r:embed="rId6">
            <a:alphaModFix/>
          </a:blip>
          <a:srcRect b="0" l="0" r="0" t="0"/>
          <a:stretch/>
        </p:blipFill>
        <p:spPr>
          <a:xfrm>
            <a:off x="9353527" y="3565006"/>
            <a:ext cx="2619813" cy="845101"/>
          </a:xfrm>
          <a:prstGeom prst="rect">
            <a:avLst/>
          </a:prstGeom>
          <a:noFill/>
          <a:ln>
            <a:noFill/>
          </a:ln>
        </p:spPr>
      </p:pic>
      <p:pic>
        <p:nvPicPr>
          <p:cNvPr id="220" name="Google Shape;220;p8"/>
          <p:cNvPicPr preferRelativeResize="0"/>
          <p:nvPr/>
        </p:nvPicPr>
        <p:blipFill rotWithShape="1">
          <a:blip r:embed="rId7">
            <a:alphaModFix/>
          </a:blip>
          <a:srcRect b="0" l="0" r="0" t="0"/>
          <a:stretch/>
        </p:blipFill>
        <p:spPr>
          <a:xfrm>
            <a:off x="9644744" y="4658197"/>
            <a:ext cx="1793979" cy="21016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9"/>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Papers…</a:t>
            </a:r>
            <a:endParaRPr b="1" sz="4000">
              <a:solidFill>
                <a:schemeClr val="dk2"/>
              </a:solidFill>
              <a:latin typeface="Century Gothic"/>
              <a:ea typeface="Century Gothic"/>
              <a:cs typeface="Century Gothic"/>
              <a:sym typeface="Century Gothic"/>
            </a:endParaRPr>
          </a:p>
        </p:txBody>
      </p:sp>
      <p:pic>
        <p:nvPicPr>
          <p:cNvPr id="226" name="Google Shape;226;p9"/>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27" name="Google Shape;227;p9"/>
          <p:cNvSpPr txBox="1"/>
          <p:nvPr>
            <p:ph idx="1" type="body"/>
          </p:nvPr>
        </p:nvSpPr>
        <p:spPr>
          <a:xfrm>
            <a:off x="228225" y="834324"/>
            <a:ext cx="9980400" cy="5876700"/>
          </a:xfrm>
          <a:prstGeom prst="rect">
            <a:avLst/>
          </a:prstGeom>
          <a:noFill/>
          <a:ln>
            <a:noFill/>
          </a:ln>
        </p:spPr>
        <p:txBody>
          <a:bodyPr anchorCtr="0" anchor="t" bIns="45700" lIns="91425" spcFirstLastPara="1" rIns="91425" wrap="square" tIns="45700">
            <a:noAutofit/>
          </a:bodyPr>
          <a:lstStyle/>
          <a:p>
            <a:pPr indent="0" lvl="0" marL="12700" marR="436880" rtl="0" algn="l">
              <a:lnSpc>
                <a:spcPct val="117083"/>
              </a:lnSpc>
              <a:spcBef>
                <a:spcPts val="0"/>
              </a:spcBef>
              <a:spcAft>
                <a:spcPts val="0"/>
              </a:spcAft>
              <a:buClr>
                <a:srgbClr val="0AD0D9"/>
              </a:buClr>
              <a:buSzPts val="2262"/>
              <a:buNone/>
            </a:pPr>
            <a:r>
              <a:rPr b="1" lang="en-GB" sz="2200">
                <a:solidFill>
                  <a:schemeClr val="dk2"/>
                </a:solidFill>
                <a:latin typeface="Century Gothic"/>
                <a:ea typeface="Century Gothic"/>
                <a:cs typeface="Century Gothic"/>
                <a:sym typeface="Century Gothic"/>
              </a:rPr>
              <a:t>English Reading: Total Marks = 50.</a:t>
            </a:r>
            <a:endParaRPr b="1" sz="2200">
              <a:solidFill>
                <a:schemeClr val="dk2"/>
              </a:solidFill>
              <a:latin typeface="Century Gothic"/>
              <a:ea typeface="Century Gothic"/>
              <a:cs typeface="Century Gothic"/>
              <a:sym typeface="Century Gothic"/>
            </a:endParaRPr>
          </a:p>
          <a:p>
            <a:pPr indent="0" lvl="0" marL="12700" marR="436880" rtl="0" algn="l">
              <a:lnSpc>
                <a:spcPct val="117083"/>
              </a:lnSpc>
              <a:spcBef>
                <a:spcPts val="455"/>
              </a:spcBef>
              <a:spcAft>
                <a:spcPts val="0"/>
              </a:spcAft>
              <a:buClr>
                <a:srgbClr val="0AD0D9"/>
              </a:buClr>
              <a:buSzPts val="2262"/>
              <a:buNone/>
            </a:pPr>
            <a:r>
              <a:rPr lang="en-GB" sz="2200">
                <a:solidFill>
                  <a:schemeClr val="dk2"/>
                </a:solidFill>
                <a:latin typeface="Century Gothic"/>
                <a:ea typeface="Century Gothic"/>
                <a:cs typeface="Century Gothic"/>
                <a:sym typeface="Century Gothic"/>
              </a:rPr>
              <a:t>This test includes a reading booklet with 3 different texts (increasing in difficulty) and questions based on each test. </a:t>
            </a:r>
            <a:endParaRPr sz="1600"/>
          </a:p>
          <a:p>
            <a:pPr indent="0" lvl="0" marL="12700" marR="436880" rtl="0" algn="l">
              <a:lnSpc>
                <a:spcPct val="117083"/>
              </a:lnSpc>
              <a:spcBef>
                <a:spcPts val="455"/>
              </a:spcBef>
              <a:spcAft>
                <a:spcPts val="0"/>
              </a:spcAft>
              <a:buClr>
                <a:srgbClr val="0AD0D9"/>
              </a:buClr>
              <a:buSzPts val="2262"/>
              <a:buNone/>
            </a:pPr>
            <a:r>
              <a:rPr lang="en-GB" sz="2200">
                <a:solidFill>
                  <a:schemeClr val="dk2"/>
                </a:solidFill>
                <a:latin typeface="Century Gothic"/>
                <a:ea typeface="Century Gothic"/>
                <a:cs typeface="Century Gothic"/>
                <a:sym typeface="Century Gothic"/>
              </a:rPr>
              <a:t>Question examples include:</a:t>
            </a:r>
            <a:endParaRPr sz="2200">
              <a:solidFill>
                <a:schemeClr val="dk2"/>
              </a:solidFill>
              <a:latin typeface="Century Gothic"/>
              <a:ea typeface="Century Gothic"/>
              <a:cs typeface="Century Gothic"/>
              <a:sym typeface="Century Gothic"/>
            </a:endParaRPr>
          </a:p>
          <a:p>
            <a:pPr indent="-444500" lvl="0" marL="469900" marR="436880" rtl="0" algn="l">
              <a:lnSpc>
                <a:spcPct val="117083"/>
              </a:lnSpc>
              <a:spcBef>
                <a:spcPts val="455"/>
              </a:spcBef>
              <a:spcAft>
                <a:spcPts val="0"/>
              </a:spcAft>
              <a:buClr>
                <a:srgbClr val="0AD0D9"/>
              </a:buClr>
              <a:buSzPts val="2062"/>
              <a:buFont typeface="Arial"/>
              <a:buChar char="•"/>
            </a:pPr>
            <a:r>
              <a:rPr b="1" lang="en-GB" sz="2200">
                <a:solidFill>
                  <a:schemeClr val="dk2"/>
                </a:solidFill>
                <a:latin typeface="Century Gothic"/>
                <a:ea typeface="Century Gothic"/>
                <a:cs typeface="Century Gothic"/>
                <a:sym typeface="Century Gothic"/>
              </a:rPr>
              <a:t>Ranking/ordering, </a:t>
            </a:r>
            <a:r>
              <a:rPr lang="en-GB" sz="2200">
                <a:solidFill>
                  <a:schemeClr val="dk2"/>
                </a:solidFill>
                <a:latin typeface="Century Gothic"/>
                <a:ea typeface="Century Gothic"/>
                <a:cs typeface="Century Gothic"/>
                <a:sym typeface="Century Gothic"/>
              </a:rPr>
              <a:t>e.g. ‘Number the events below to show  the order in which they happen in the story’</a:t>
            </a:r>
            <a:endParaRPr sz="1600"/>
          </a:p>
          <a:p>
            <a:pPr indent="-444500" lvl="0" marL="469900" marR="436880" rtl="0" algn="l">
              <a:lnSpc>
                <a:spcPct val="117083"/>
              </a:lnSpc>
              <a:spcBef>
                <a:spcPts val="455"/>
              </a:spcBef>
              <a:spcAft>
                <a:spcPts val="0"/>
              </a:spcAft>
              <a:buClr>
                <a:srgbClr val="0AD0D9"/>
              </a:buClr>
              <a:buSzPts val="2062"/>
              <a:buFont typeface="Arial"/>
              <a:buChar char="•"/>
            </a:pPr>
            <a:r>
              <a:rPr b="1" lang="en-GB" sz="2200">
                <a:solidFill>
                  <a:schemeClr val="dk2"/>
                </a:solidFill>
                <a:latin typeface="Century Gothic"/>
                <a:ea typeface="Century Gothic"/>
                <a:cs typeface="Century Gothic"/>
                <a:sym typeface="Century Gothic"/>
              </a:rPr>
              <a:t>Labelling</a:t>
            </a:r>
            <a:r>
              <a:rPr lang="en-GB" sz="2200">
                <a:solidFill>
                  <a:schemeClr val="dk2"/>
                </a:solidFill>
                <a:latin typeface="Century Gothic"/>
                <a:ea typeface="Century Gothic"/>
                <a:cs typeface="Century Gothic"/>
                <a:sym typeface="Century Gothic"/>
              </a:rPr>
              <a:t>, e.g. ‘Label the text to show the title of the story’</a:t>
            </a:r>
            <a:endParaRPr sz="1600"/>
          </a:p>
          <a:p>
            <a:pPr indent="-444500" lvl="0" marL="469900" marR="436880" rtl="0" algn="l">
              <a:lnSpc>
                <a:spcPct val="117083"/>
              </a:lnSpc>
              <a:spcBef>
                <a:spcPts val="455"/>
              </a:spcBef>
              <a:spcAft>
                <a:spcPts val="0"/>
              </a:spcAft>
              <a:buClr>
                <a:srgbClr val="0AD0D9"/>
              </a:buClr>
              <a:buSzPts val="2062"/>
              <a:buFont typeface="Arial"/>
              <a:buChar char="•"/>
            </a:pPr>
            <a:r>
              <a:rPr b="1" lang="en-GB" sz="2200">
                <a:solidFill>
                  <a:schemeClr val="dk2"/>
                </a:solidFill>
                <a:latin typeface="Century Gothic"/>
                <a:ea typeface="Century Gothic"/>
                <a:cs typeface="Century Gothic"/>
                <a:sym typeface="Century Gothic"/>
              </a:rPr>
              <a:t>Find and copy, </a:t>
            </a:r>
            <a:r>
              <a:rPr lang="en-GB" sz="2200">
                <a:solidFill>
                  <a:schemeClr val="dk2"/>
                </a:solidFill>
                <a:latin typeface="Century Gothic"/>
                <a:ea typeface="Century Gothic"/>
                <a:cs typeface="Century Gothic"/>
                <a:sym typeface="Century Gothic"/>
              </a:rPr>
              <a:t>e.g. ‘Find and copy one word that suggests  what the weather is like in the story’</a:t>
            </a:r>
            <a:endParaRPr sz="1600"/>
          </a:p>
          <a:p>
            <a:pPr indent="-444500" lvl="0" marL="469900" marR="436880" rtl="0" algn="l">
              <a:lnSpc>
                <a:spcPct val="117083"/>
              </a:lnSpc>
              <a:spcBef>
                <a:spcPts val="455"/>
              </a:spcBef>
              <a:spcAft>
                <a:spcPts val="0"/>
              </a:spcAft>
              <a:buClr>
                <a:srgbClr val="0AD0D9"/>
              </a:buClr>
              <a:buSzPts val="2062"/>
              <a:buFont typeface="Arial"/>
              <a:buChar char="•"/>
            </a:pPr>
            <a:r>
              <a:rPr lang="en-GB" sz="2200">
                <a:solidFill>
                  <a:schemeClr val="dk2"/>
                </a:solidFill>
                <a:latin typeface="Century Gothic"/>
                <a:ea typeface="Century Gothic"/>
                <a:cs typeface="Century Gothic"/>
                <a:sym typeface="Century Gothic"/>
              </a:rPr>
              <a:t>Short constructed response, e.g. ‘What does the bear eat?’</a:t>
            </a:r>
            <a:endParaRPr sz="1600"/>
          </a:p>
          <a:p>
            <a:pPr indent="-444500" lvl="0" marL="469900" marR="436880" rtl="0" algn="l">
              <a:lnSpc>
                <a:spcPct val="117083"/>
              </a:lnSpc>
              <a:spcBef>
                <a:spcPts val="455"/>
              </a:spcBef>
              <a:spcAft>
                <a:spcPts val="0"/>
              </a:spcAft>
              <a:buClr>
                <a:srgbClr val="0AD0D9"/>
              </a:buClr>
              <a:buSzPts val="2062"/>
              <a:buFont typeface="Arial"/>
              <a:buChar char="•"/>
            </a:pPr>
            <a:r>
              <a:rPr b="1" lang="en-GB" sz="2200">
                <a:solidFill>
                  <a:schemeClr val="dk2"/>
                </a:solidFill>
                <a:latin typeface="Century Gothic"/>
                <a:ea typeface="Century Gothic"/>
                <a:cs typeface="Century Gothic"/>
                <a:sym typeface="Century Gothic"/>
              </a:rPr>
              <a:t>Open-ended response</a:t>
            </a:r>
            <a:r>
              <a:rPr lang="en-GB" sz="2200">
                <a:solidFill>
                  <a:schemeClr val="dk2"/>
                </a:solidFill>
                <a:latin typeface="Century Gothic"/>
                <a:ea typeface="Century Gothic"/>
                <a:cs typeface="Century Gothic"/>
                <a:sym typeface="Century Gothic"/>
              </a:rPr>
              <a:t>, e.g. ‘Look at the sentence that  begins Once upon a time. How does the writer increase the  tension throughout this paragraph? Explain fully, referring to  the text in your answer</a:t>
            </a:r>
            <a:endParaRPr sz="2400">
              <a:solidFill>
                <a:schemeClr val="dk2"/>
              </a:solidFill>
              <a:latin typeface="Century Gothic"/>
              <a:ea typeface="Century Gothic"/>
              <a:cs typeface="Century Gothic"/>
              <a:sym typeface="Century Gothic"/>
            </a:endParaRPr>
          </a:p>
        </p:txBody>
      </p:sp>
      <p:pic>
        <p:nvPicPr>
          <p:cNvPr id="228" name="Google Shape;228;p9"/>
          <p:cNvPicPr preferRelativeResize="0"/>
          <p:nvPr/>
        </p:nvPicPr>
        <p:blipFill rotWithShape="1">
          <a:blip r:embed="rId4">
            <a:alphaModFix/>
          </a:blip>
          <a:srcRect b="0" l="0" r="0" t="0"/>
          <a:stretch/>
        </p:blipFill>
        <p:spPr>
          <a:xfrm>
            <a:off x="9174828" y="292187"/>
            <a:ext cx="2886797" cy="1771744"/>
          </a:xfrm>
          <a:prstGeom prst="rect">
            <a:avLst/>
          </a:prstGeom>
          <a:noFill/>
          <a:ln>
            <a:noFill/>
          </a:ln>
        </p:spPr>
      </p:pic>
      <p:pic>
        <p:nvPicPr>
          <p:cNvPr id="229" name="Google Shape;229;p9"/>
          <p:cNvPicPr preferRelativeResize="0"/>
          <p:nvPr/>
        </p:nvPicPr>
        <p:blipFill rotWithShape="1">
          <a:blip r:embed="rId5">
            <a:alphaModFix/>
          </a:blip>
          <a:srcRect b="0" l="0" r="0" t="0"/>
          <a:stretch/>
        </p:blipFill>
        <p:spPr>
          <a:xfrm>
            <a:off x="9592756" y="2573384"/>
            <a:ext cx="2312208" cy="1406434"/>
          </a:xfrm>
          <a:prstGeom prst="rect">
            <a:avLst/>
          </a:prstGeom>
          <a:noFill/>
          <a:ln>
            <a:noFill/>
          </a:ln>
        </p:spPr>
      </p:pic>
      <p:pic>
        <p:nvPicPr>
          <p:cNvPr id="230" name="Google Shape;230;p9"/>
          <p:cNvPicPr preferRelativeResize="0"/>
          <p:nvPr/>
        </p:nvPicPr>
        <p:blipFill rotWithShape="1">
          <a:blip r:embed="rId6">
            <a:alphaModFix/>
          </a:blip>
          <a:srcRect b="0" l="0" r="0" t="0"/>
          <a:stretch/>
        </p:blipFill>
        <p:spPr>
          <a:xfrm>
            <a:off x="9664863" y="4687368"/>
            <a:ext cx="2396762" cy="141337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0"/>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Papers…</a:t>
            </a:r>
            <a:endParaRPr b="1" sz="4000">
              <a:solidFill>
                <a:schemeClr val="dk2"/>
              </a:solidFill>
              <a:latin typeface="Century Gothic"/>
              <a:ea typeface="Century Gothic"/>
              <a:cs typeface="Century Gothic"/>
              <a:sym typeface="Century Gothic"/>
            </a:endParaRPr>
          </a:p>
        </p:txBody>
      </p:sp>
      <p:pic>
        <p:nvPicPr>
          <p:cNvPr id="236" name="Google Shape;236;p10"/>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37" name="Google Shape;237;p10"/>
          <p:cNvSpPr txBox="1"/>
          <p:nvPr>
            <p:ph idx="1" type="body"/>
          </p:nvPr>
        </p:nvSpPr>
        <p:spPr>
          <a:xfrm>
            <a:off x="234484" y="1104240"/>
            <a:ext cx="10119876" cy="5583943"/>
          </a:xfrm>
          <a:prstGeom prst="rect">
            <a:avLst/>
          </a:prstGeom>
          <a:noFill/>
          <a:ln>
            <a:noFill/>
          </a:ln>
        </p:spPr>
        <p:txBody>
          <a:bodyPr anchorCtr="0" anchor="t" bIns="45700" lIns="91425" spcFirstLastPara="1" rIns="91425" wrap="square" tIns="45700">
            <a:noAutofit/>
          </a:bodyPr>
          <a:lstStyle/>
          <a:p>
            <a:pPr indent="0" lvl="0" marL="12700" marR="436880" rtl="0" algn="l">
              <a:lnSpc>
                <a:spcPct val="108076"/>
              </a:lnSpc>
              <a:spcBef>
                <a:spcPts val="0"/>
              </a:spcBef>
              <a:spcAft>
                <a:spcPts val="0"/>
              </a:spcAft>
              <a:buClr>
                <a:srgbClr val="0AD0D9"/>
              </a:buClr>
              <a:buSzPts val="2450"/>
              <a:buNone/>
            </a:pPr>
            <a:r>
              <a:rPr b="1" lang="en-GB" sz="2600">
                <a:solidFill>
                  <a:schemeClr val="dk2"/>
                </a:solidFill>
                <a:latin typeface="Century Gothic"/>
                <a:ea typeface="Century Gothic"/>
                <a:cs typeface="Century Gothic"/>
                <a:sym typeface="Century Gothic"/>
              </a:rPr>
              <a:t>Maths Arithmetic: Total Marks = 40.</a:t>
            </a:r>
            <a:endParaRPr b="1" sz="26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600">
                <a:solidFill>
                  <a:schemeClr val="dk2"/>
                </a:solidFill>
                <a:latin typeface="Century Gothic"/>
                <a:ea typeface="Century Gothic"/>
                <a:cs typeface="Century Gothic"/>
                <a:sym typeface="Century Gothic"/>
              </a:rPr>
              <a:t>This test comprises of 36 Questions.</a:t>
            </a:r>
            <a:endParaRPr/>
          </a:p>
          <a:p>
            <a:pPr indent="0" lvl="0" marL="12700" marR="436880" rtl="0" algn="l">
              <a:lnSpc>
                <a:spcPct val="108076"/>
              </a:lnSpc>
              <a:spcBef>
                <a:spcPts val="455"/>
              </a:spcBef>
              <a:spcAft>
                <a:spcPts val="0"/>
              </a:spcAft>
              <a:buClr>
                <a:srgbClr val="0AD0D9"/>
              </a:buClr>
              <a:buSzPts val="2450"/>
              <a:buNone/>
            </a:pPr>
            <a:r>
              <a:t/>
            </a:r>
            <a:endParaRPr sz="26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600">
                <a:solidFill>
                  <a:schemeClr val="dk2"/>
                </a:solidFill>
                <a:latin typeface="Century Gothic"/>
                <a:ea typeface="Century Gothic"/>
                <a:cs typeface="Century Gothic"/>
                <a:sym typeface="Century Gothic"/>
              </a:rPr>
              <a:t>Questions will cover the following topics:</a:t>
            </a:r>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Addition </a:t>
            </a:r>
            <a:endParaRPr sz="2600">
              <a:solidFill>
                <a:schemeClr val="dk2"/>
              </a:solidFill>
              <a:latin typeface="Century Gothic"/>
              <a:ea typeface="Century Gothic"/>
              <a:cs typeface="Century Gothic"/>
              <a:sym typeface="Century Gothic"/>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Subtraction </a:t>
            </a:r>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Short and long multiplication </a:t>
            </a:r>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Short and long division</a:t>
            </a:r>
            <a:endParaRPr sz="2600">
              <a:solidFill>
                <a:schemeClr val="dk2"/>
              </a:solidFill>
              <a:latin typeface="Century Gothic"/>
              <a:ea typeface="Century Gothic"/>
              <a:cs typeface="Century Gothic"/>
              <a:sym typeface="Century Gothic"/>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Finding percentages of quantities</a:t>
            </a:r>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Adding, subtracting, multiplying and dividing Fractions</a:t>
            </a:r>
            <a:endParaRPr/>
          </a:p>
          <a:p>
            <a:pPr indent="-457200" lvl="0" marL="469900" marR="436880" rtl="0" algn="l">
              <a:lnSpc>
                <a:spcPct val="108076"/>
              </a:lnSpc>
              <a:spcBef>
                <a:spcPts val="455"/>
              </a:spcBef>
              <a:spcAft>
                <a:spcPts val="0"/>
              </a:spcAft>
              <a:buClr>
                <a:srgbClr val="0AD0D9"/>
              </a:buClr>
              <a:buSzPts val="2450"/>
              <a:buFont typeface="Arial"/>
              <a:buChar char="•"/>
            </a:pPr>
            <a:r>
              <a:rPr lang="en-GB" sz="2600">
                <a:solidFill>
                  <a:schemeClr val="dk2"/>
                </a:solidFill>
                <a:latin typeface="Century Gothic"/>
                <a:ea typeface="Century Gothic"/>
                <a:cs typeface="Century Gothic"/>
                <a:sym typeface="Century Gothic"/>
              </a:rPr>
              <a:t>Adding, subtracting, multiplying and dividing decimals</a:t>
            </a:r>
            <a:endParaRPr sz="2600">
              <a:solidFill>
                <a:schemeClr val="dk2"/>
              </a:solidFill>
              <a:latin typeface="Century Gothic"/>
              <a:ea typeface="Century Gothic"/>
              <a:cs typeface="Century Gothic"/>
              <a:sym typeface="Century Gothic"/>
            </a:endParaRPr>
          </a:p>
        </p:txBody>
      </p:sp>
      <p:pic>
        <p:nvPicPr>
          <p:cNvPr id="238" name="Google Shape;238;p10"/>
          <p:cNvPicPr preferRelativeResize="0"/>
          <p:nvPr/>
        </p:nvPicPr>
        <p:blipFill rotWithShape="1">
          <a:blip r:embed="rId4">
            <a:alphaModFix/>
          </a:blip>
          <a:srcRect b="0" l="0" r="0" t="0"/>
          <a:stretch/>
        </p:blipFill>
        <p:spPr>
          <a:xfrm>
            <a:off x="9774486" y="567784"/>
            <a:ext cx="2161147" cy="2594474"/>
          </a:xfrm>
          <a:prstGeom prst="rect">
            <a:avLst/>
          </a:prstGeom>
          <a:noFill/>
          <a:ln>
            <a:noFill/>
          </a:ln>
        </p:spPr>
      </p:pic>
      <p:pic>
        <p:nvPicPr>
          <p:cNvPr id="239" name="Google Shape;239;p10"/>
          <p:cNvPicPr preferRelativeResize="0"/>
          <p:nvPr/>
        </p:nvPicPr>
        <p:blipFill rotWithShape="1">
          <a:blip r:embed="rId5">
            <a:alphaModFix/>
          </a:blip>
          <a:srcRect b="0" l="0" r="0" t="0"/>
          <a:stretch/>
        </p:blipFill>
        <p:spPr>
          <a:xfrm>
            <a:off x="9196795" y="3534979"/>
            <a:ext cx="2803616" cy="131853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1"/>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Papers…</a:t>
            </a:r>
            <a:endParaRPr b="1" sz="4000">
              <a:solidFill>
                <a:schemeClr val="dk2"/>
              </a:solidFill>
              <a:latin typeface="Century Gothic"/>
              <a:ea typeface="Century Gothic"/>
              <a:cs typeface="Century Gothic"/>
              <a:sym typeface="Century Gothic"/>
            </a:endParaRPr>
          </a:p>
        </p:txBody>
      </p:sp>
      <p:pic>
        <p:nvPicPr>
          <p:cNvPr id="245" name="Google Shape;245;p11"/>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46" name="Google Shape;246;p11"/>
          <p:cNvSpPr txBox="1"/>
          <p:nvPr>
            <p:ph idx="1" type="body"/>
          </p:nvPr>
        </p:nvSpPr>
        <p:spPr>
          <a:xfrm>
            <a:off x="234500" y="828601"/>
            <a:ext cx="10119900" cy="5910600"/>
          </a:xfrm>
          <a:prstGeom prst="rect">
            <a:avLst/>
          </a:prstGeom>
          <a:noFill/>
          <a:ln>
            <a:noFill/>
          </a:ln>
        </p:spPr>
        <p:txBody>
          <a:bodyPr anchorCtr="0" anchor="t" bIns="45700" lIns="91425" spcFirstLastPara="1" rIns="91425" wrap="square" tIns="45700">
            <a:noAutofit/>
          </a:bodyPr>
          <a:lstStyle/>
          <a:p>
            <a:pPr indent="0" lvl="0" marL="12700" marR="436880" rtl="0" algn="l">
              <a:lnSpc>
                <a:spcPct val="108076"/>
              </a:lnSpc>
              <a:spcBef>
                <a:spcPts val="0"/>
              </a:spcBef>
              <a:spcAft>
                <a:spcPts val="0"/>
              </a:spcAft>
              <a:buClr>
                <a:srgbClr val="0AD0D9"/>
              </a:buClr>
              <a:buSzPts val="2450"/>
              <a:buNone/>
            </a:pPr>
            <a:r>
              <a:rPr b="1" lang="en-GB" sz="2550">
                <a:solidFill>
                  <a:schemeClr val="dk2"/>
                </a:solidFill>
                <a:latin typeface="Century Gothic"/>
                <a:ea typeface="Century Gothic"/>
                <a:cs typeface="Century Gothic"/>
                <a:sym typeface="Century Gothic"/>
              </a:rPr>
              <a:t>Maths Reasoning: Total Marks = 35.</a:t>
            </a:r>
            <a:endParaRPr b="1" sz="255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550">
                <a:solidFill>
                  <a:schemeClr val="dk2"/>
                </a:solidFill>
                <a:latin typeface="Century Gothic"/>
                <a:ea typeface="Century Gothic"/>
                <a:cs typeface="Century Gothic"/>
                <a:sym typeface="Century Gothic"/>
              </a:rPr>
              <a:t>These tests have 26 questions. </a:t>
            </a:r>
            <a:endParaRPr sz="255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550">
                <a:solidFill>
                  <a:schemeClr val="dk2"/>
                </a:solidFill>
                <a:latin typeface="Century Gothic"/>
                <a:ea typeface="Century Gothic"/>
                <a:cs typeface="Century Gothic"/>
                <a:sym typeface="Century Gothic"/>
              </a:rPr>
              <a:t>Questions will cover all aspects of maths including:</a:t>
            </a:r>
            <a:endParaRPr sz="2550"/>
          </a:p>
          <a:p>
            <a:pPr indent="-463551" lvl="0" marL="469900" marR="436880" rtl="0" algn="l">
              <a:lnSpc>
                <a:spcPct val="108076"/>
              </a:lnSpc>
              <a:spcBef>
                <a:spcPts val="455"/>
              </a:spcBef>
              <a:spcAft>
                <a:spcPts val="0"/>
              </a:spcAft>
              <a:buClr>
                <a:srgbClr val="0AD0D9"/>
              </a:buClr>
              <a:buSzPts val="2550"/>
              <a:buFont typeface="Arial"/>
              <a:buChar char="•"/>
            </a:pPr>
            <a:r>
              <a:rPr lang="en-GB" sz="2550">
                <a:solidFill>
                  <a:schemeClr val="dk2"/>
                </a:solidFill>
                <a:latin typeface="Century Gothic"/>
                <a:ea typeface="Century Gothic"/>
                <a:cs typeface="Century Gothic"/>
                <a:sym typeface="Century Gothic"/>
              </a:rPr>
              <a:t>Measure – weight, volume, time, no. of days in month!!</a:t>
            </a:r>
            <a:endParaRPr sz="2550"/>
          </a:p>
          <a:p>
            <a:pPr indent="-463551" lvl="0" marL="469900" marR="436880" rtl="0" algn="l">
              <a:lnSpc>
                <a:spcPct val="108076"/>
              </a:lnSpc>
              <a:spcBef>
                <a:spcPts val="455"/>
              </a:spcBef>
              <a:spcAft>
                <a:spcPts val="0"/>
              </a:spcAft>
              <a:buClr>
                <a:srgbClr val="0AD0D9"/>
              </a:buClr>
              <a:buSzPts val="2550"/>
              <a:buFont typeface="Arial"/>
              <a:buChar char="•"/>
            </a:pPr>
            <a:r>
              <a:rPr lang="en-GB" sz="2550">
                <a:solidFill>
                  <a:schemeClr val="dk2"/>
                </a:solidFill>
                <a:latin typeface="Century Gothic"/>
                <a:ea typeface="Century Gothic"/>
                <a:cs typeface="Century Gothic"/>
                <a:sym typeface="Century Gothic"/>
              </a:rPr>
              <a:t>Geometry - shape &amp; angles</a:t>
            </a:r>
            <a:endParaRPr sz="2550"/>
          </a:p>
          <a:p>
            <a:pPr indent="-463551" lvl="0" marL="469900" marR="436880" rtl="0" algn="l">
              <a:lnSpc>
                <a:spcPct val="108076"/>
              </a:lnSpc>
              <a:spcBef>
                <a:spcPts val="455"/>
              </a:spcBef>
              <a:spcAft>
                <a:spcPts val="0"/>
              </a:spcAft>
              <a:buClr>
                <a:srgbClr val="0AD0D9"/>
              </a:buClr>
              <a:buSzPts val="2550"/>
              <a:buFont typeface="Arial"/>
              <a:buChar char="•"/>
            </a:pPr>
            <a:r>
              <a:rPr lang="en-GB" sz="2550">
                <a:solidFill>
                  <a:schemeClr val="dk2"/>
                </a:solidFill>
                <a:latin typeface="Century Gothic"/>
                <a:ea typeface="Century Gothic"/>
                <a:cs typeface="Century Gothic"/>
                <a:sym typeface="Century Gothic"/>
              </a:rPr>
              <a:t>Geometry – position &amp; direction</a:t>
            </a:r>
            <a:endParaRPr sz="2550"/>
          </a:p>
          <a:p>
            <a:pPr indent="-463551" lvl="0" marL="469900" marR="436880" rtl="0" algn="l">
              <a:lnSpc>
                <a:spcPct val="108076"/>
              </a:lnSpc>
              <a:spcBef>
                <a:spcPts val="455"/>
              </a:spcBef>
              <a:spcAft>
                <a:spcPts val="0"/>
              </a:spcAft>
              <a:buClr>
                <a:srgbClr val="0AD0D9"/>
              </a:buClr>
              <a:buSzPts val="2550"/>
              <a:buFont typeface="Arial"/>
              <a:buChar char="•"/>
            </a:pPr>
            <a:r>
              <a:rPr lang="en-GB" sz="2550">
                <a:solidFill>
                  <a:schemeClr val="dk2"/>
                </a:solidFill>
                <a:latin typeface="Century Gothic"/>
                <a:ea typeface="Century Gothic"/>
                <a:cs typeface="Century Gothic"/>
                <a:sym typeface="Century Gothic"/>
              </a:rPr>
              <a:t>Four operations</a:t>
            </a:r>
            <a:endParaRPr sz="2550"/>
          </a:p>
          <a:p>
            <a:pPr indent="-463551" lvl="0" marL="469900" marR="436880" rtl="0" algn="l">
              <a:lnSpc>
                <a:spcPct val="108076"/>
              </a:lnSpc>
              <a:spcBef>
                <a:spcPts val="455"/>
              </a:spcBef>
              <a:spcAft>
                <a:spcPts val="0"/>
              </a:spcAft>
              <a:buClr>
                <a:srgbClr val="0AD0D9"/>
              </a:buClr>
              <a:buSzPts val="2550"/>
              <a:buFont typeface="Arial"/>
              <a:buChar char="•"/>
            </a:pPr>
            <a:r>
              <a:rPr lang="en-GB" sz="2550">
                <a:solidFill>
                  <a:schemeClr val="dk2"/>
                </a:solidFill>
                <a:latin typeface="Century Gothic"/>
                <a:ea typeface="Century Gothic"/>
                <a:cs typeface="Century Gothic"/>
                <a:sym typeface="Century Gothic"/>
              </a:rPr>
              <a:t>Fractions. decimals, percentages </a:t>
            </a:r>
            <a:endParaRPr sz="255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550">
                <a:solidFill>
                  <a:schemeClr val="dk2"/>
                </a:solidFill>
                <a:latin typeface="Century Gothic"/>
                <a:ea typeface="Century Gothic"/>
                <a:cs typeface="Century Gothic"/>
                <a:sym typeface="Century Gothic"/>
              </a:rPr>
              <a:t>There will be a range of question types, including simple, single step calculations and more complex  problem solving.</a:t>
            </a:r>
            <a:endParaRPr sz="2550"/>
          </a:p>
          <a:p>
            <a:pPr indent="0" lvl="0" marL="12700" marR="436880" rtl="0" algn="l">
              <a:lnSpc>
                <a:spcPct val="108076"/>
              </a:lnSpc>
              <a:spcBef>
                <a:spcPts val="455"/>
              </a:spcBef>
              <a:spcAft>
                <a:spcPts val="0"/>
              </a:spcAft>
              <a:buClr>
                <a:srgbClr val="0AD0D9"/>
              </a:buClr>
              <a:buSzPts val="2450"/>
              <a:buNone/>
            </a:pPr>
            <a:r>
              <a:rPr lang="en-GB" sz="2550">
                <a:solidFill>
                  <a:schemeClr val="dk2"/>
                </a:solidFill>
                <a:latin typeface="Century Gothic"/>
                <a:ea typeface="Century Gothic"/>
                <a:cs typeface="Century Gothic"/>
                <a:sym typeface="Century Gothic"/>
              </a:rPr>
              <a:t>Where more complex problems arise, children will be  awarded marks for showing their working.</a:t>
            </a:r>
            <a:endParaRPr sz="2550">
              <a:solidFill>
                <a:schemeClr val="dk2"/>
              </a:solidFill>
              <a:latin typeface="Century Gothic"/>
              <a:ea typeface="Century Gothic"/>
              <a:cs typeface="Century Gothic"/>
              <a:sym typeface="Century Gothic"/>
            </a:endParaRPr>
          </a:p>
        </p:txBody>
      </p:sp>
      <p:pic>
        <p:nvPicPr>
          <p:cNvPr id="247" name="Google Shape;247;p11"/>
          <p:cNvPicPr preferRelativeResize="0"/>
          <p:nvPr/>
        </p:nvPicPr>
        <p:blipFill rotWithShape="1">
          <a:blip r:embed="rId4">
            <a:alphaModFix/>
          </a:blip>
          <a:srcRect b="0" l="0" r="0" t="0"/>
          <a:stretch/>
        </p:blipFill>
        <p:spPr>
          <a:xfrm>
            <a:off x="9359712" y="214720"/>
            <a:ext cx="2285126" cy="2014674"/>
          </a:xfrm>
          <a:prstGeom prst="rect">
            <a:avLst/>
          </a:prstGeom>
          <a:noFill/>
          <a:ln>
            <a:noFill/>
          </a:ln>
        </p:spPr>
      </p:pic>
      <p:pic>
        <p:nvPicPr>
          <p:cNvPr id="248" name="Google Shape;248;p11"/>
          <p:cNvPicPr preferRelativeResize="0"/>
          <p:nvPr/>
        </p:nvPicPr>
        <p:blipFill rotWithShape="1">
          <a:blip r:embed="rId5">
            <a:alphaModFix/>
          </a:blip>
          <a:srcRect b="0" l="0" r="0" t="0"/>
          <a:stretch/>
        </p:blipFill>
        <p:spPr>
          <a:xfrm>
            <a:off x="9772106" y="2411540"/>
            <a:ext cx="1705791" cy="1798497"/>
          </a:xfrm>
          <a:prstGeom prst="rect">
            <a:avLst/>
          </a:prstGeom>
          <a:noFill/>
          <a:ln>
            <a:noFill/>
          </a:ln>
        </p:spPr>
      </p:pic>
      <p:pic>
        <p:nvPicPr>
          <p:cNvPr id="249" name="Google Shape;249;p11"/>
          <p:cNvPicPr preferRelativeResize="0"/>
          <p:nvPr/>
        </p:nvPicPr>
        <p:blipFill rotWithShape="1">
          <a:blip r:embed="rId6">
            <a:alphaModFix/>
          </a:blip>
          <a:srcRect b="0" l="0" r="0" t="0"/>
          <a:stretch/>
        </p:blipFill>
        <p:spPr>
          <a:xfrm>
            <a:off x="9565214" y="4484914"/>
            <a:ext cx="1874122" cy="220326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2"/>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The timeline</a:t>
            </a:r>
            <a:endParaRPr b="1" sz="4000">
              <a:solidFill>
                <a:schemeClr val="dk2"/>
              </a:solidFill>
              <a:latin typeface="Century Gothic"/>
              <a:ea typeface="Century Gothic"/>
              <a:cs typeface="Century Gothic"/>
              <a:sym typeface="Century Gothic"/>
            </a:endParaRPr>
          </a:p>
        </p:txBody>
      </p:sp>
      <p:pic>
        <p:nvPicPr>
          <p:cNvPr id="255" name="Google Shape;255;p12"/>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56" name="Google Shape;256;p12"/>
          <p:cNvSpPr txBox="1"/>
          <p:nvPr>
            <p:ph idx="1" type="body"/>
          </p:nvPr>
        </p:nvSpPr>
        <p:spPr>
          <a:xfrm>
            <a:off x="365113" y="912650"/>
            <a:ext cx="9553950" cy="5583943"/>
          </a:xfrm>
          <a:prstGeom prst="rect">
            <a:avLst/>
          </a:prstGeom>
          <a:noFill/>
          <a:ln>
            <a:noFill/>
          </a:ln>
        </p:spPr>
        <p:txBody>
          <a:bodyPr anchorCtr="0" anchor="t" bIns="45700" lIns="91425" spcFirstLastPara="1" rIns="91425" wrap="square" tIns="45700">
            <a:noAutofit/>
          </a:bodyPr>
          <a:lstStyle/>
          <a:p>
            <a:pPr indent="0" lvl="0" marL="12700" marR="436880" rtl="0" algn="l">
              <a:lnSpc>
                <a:spcPct val="108076"/>
              </a:lnSpc>
              <a:spcBef>
                <a:spcPts val="0"/>
              </a:spcBef>
              <a:spcAft>
                <a:spcPts val="0"/>
              </a:spcAft>
              <a:buClr>
                <a:srgbClr val="0AD0D9"/>
              </a:buClr>
              <a:buSzPts val="2450"/>
              <a:buNone/>
            </a:pPr>
            <a:r>
              <a:rPr b="1" lang="en-GB" sz="2500">
                <a:solidFill>
                  <a:schemeClr val="dk2"/>
                </a:solidFill>
                <a:latin typeface="Century Gothic"/>
                <a:ea typeface="Century Gothic"/>
                <a:cs typeface="Century Gothic"/>
                <a:sym typeface="Century Gothic"/>
              </a:rPr>
              <a:t>Mock SATS:</a:t>
            </a:r>
            <a:endParaRPr b="1" sz="25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500">
                <a:solidFill>
                  <a:schemeClr val="dk2"/>
                </a:solidFill>
                <a:latin typeface="Century Gothic"/>
                <a:ea typeface="Century Gothic"/>
                <a:cs typeface="Century Gothic"/>
                <a:sym typeface="Century Gothic"/>
              </a:rPr>
              <a:t>Next round: </a:t>
            </a:r>
            <a:r>
              <a:rPr b="1" lang="en-GB" sz="2500">
                <a:solidFill>
                  <a:schemeClr val="dk2"/>
                </a:solidFill>
                <a:latin typeface="Century Gothic"/>
                <a:ea typeface="Century Gothic"/>
                <a:cs typeface="Century Gothic"/>
                <a:sym typeface="Century Gothic"/>
              </a:rPr>
              <a:t>w/c Monday 26</a:t>
            </a:r>
            <a:r>
              <a:rPr b="1" baseline="30000" lang="en-GB" sz="2500">
                <a:solidFill>
                  <a:schemeClr val="dk2"/>
                </a:solidFill>
                <a:latin typeface="Century Gothic"/>
                <a:ea typeface="Century Gothic"/>
                <a:cs typeface="Century Gothic"/>
                <a:sym typeface="Century Gothic"/>
              </a:rPr>
              <a:t>th</a:t>
            </a:r>
            <a:r>
              <a:rPr b="1" lang="en-GB" sz="2500">
                <a:solidFill>
                  <a:schemeClr val="dk2"/>
                </a:solidFill>
                <a:latin typeface="Century Gothic"/>
                <a:ea typeface="Century Gothic"/>
                <a:cs typeface="Century Gothic"/>
                <a:sym typeface="Century Gothic"/>
              </a:rPr>
              <a:t> January</a:t>
            </a:r>
            <a:endParaRPr b="1" sz="25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t/>
            </a:r>
            <a:endParaRPr sz="25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rPr lang="en-GB" sz="2500">
                <a:solidFill>
                  <a:schemeClr val="dk2"/>
                </a:solidFill>
                <a:latin typeface="Century Gothic"/>
                <a:ea typeface="Century Gothic"/>
                <a:cs typeface="Century Gothic"/>
                <a:sym typeface="Century Gothic"/>
              </a:rPr>
              <a:t>Final round: </a:t>
            </a:r>
            <a:r>
              <a:rPr b="1" lang="en-GB" sz="2500">
                <a:solidFill>
                  <a:schemeClr val="dk2"/>
                </a:solidFill>
                <a:latin typeface="Century Gothic"/>
                <a:ea typeface="Century Gothic"/>
                <a:cs typeface="Century Gothic"/>
                <a:sym typeface="Century Gothic"/>
              </a:rPr>
              <a:t>w/c Monday 23rd March</a:t>
            </a:r>
            <a:endParaRPr sz="25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t/>
            </a:r>
            <a:endParaRPr sz="2500">
              <a:solidFill>
                <a:schemeClr val="dk2"/>
              </a:solidFill>
              <a:latin typeface="Century Gothic"/>
              <a:ea typeface="Century Gothic"/>
              <a:cs typeface="Century Gothic"/>
              <a:sym typeface="Century Gothic"/>
            </a:endParaRPr>
          </a:p>
          <a:p>
            <a:pPr indent="-450850" lvl="0" marL="469900" marR="436880" rtl="0" algn="l">
              <a:lnSpc>
                <a:spcPct val="108076"/>
              </a:lnSpc>
              <a:spcBef>
                <a:spcPts val="455"/>
              </a:spcBef>
              <a:spcAft>
                <a:spcPts val="0"/>
              </a:spcAft>
              <a:buClr>
                <a:srgbClr val="0AD0D9"/>
              </a:buClr>
              <a:buSzPts val="2350"/>
              <a:buFont typeface="Arial"/>
              <a:buChar char="•"/>
            </a:pPr>
            <a:r>
              <a:rPr lang="en-GB" sz="2500">
                <a:solidFill>
                  <a:schemeClr val="dk2"/>
                </a:solidFill>
                <a:latin typeface="Century Gothic"/>
                <a:ea typeface="Century Gothic"/>
                <a:cs typeface="Century Gothic"/>
                <a:sym typeface="Century Gothic"/>
              </a:rPr>
              <a:t>You’re welcome to do some light revision but please do not use any SATs papers from the internet.</a:t>
            </a:r>
            <a:endParaRPr sz="2500">
              <a:solidFill>
                <a:schemeClr val="dk2"/>
              </a:solidFill>
              <a:latin typeface="Century Gothic"/>
              <a:ea typeface="Century Gothic"/>
              <a:cs typeface="Century Gothic"/>
              <a:sym typeface="Century Gothic"/>
            </a:endParaRPr>
          </a:p>
          <a:p>
            <a:pPr indent="-450850" lvl="0" marL="469900" marR="436880" rtl="0" algn="l">
              <a:lnSpc>
                <a:spcPct val="108076"/>
              </a:lnSpc>
              <a:spcBef>
                <a:spcPts val="455"/>
              </a:spcBef>
              <a:spcAft>
                <a:spcPts val="0"/>
              </a:spcAft>
              <a:buClr>
                <a:srgbClr val="0AD0D9"/>
              </a:buClr>
              <a:buSzPts val="2350"/>
              <a:buFont typeface="Arial"/>
              <a:buChar char="•"/>
            </a:pPr>
            <a:r>
              <a:rPr lang="en-GB" sz="2500">
                <a:solidFill>
                  <a:schemeClr val="dk2"/>
                </a:solidFill>
                <a:latin typeface="Century Gothic"/>
                <a:ea typeface="Century Gothic"/>
                <a:cs typeface="Century Gothic"/>
                <a:sym typeface="Century Gothic"/>
              </a:rPr>
              <a:t>Test papers are analysed and lessons adapted accordingly.</a:t>
            </a:r>
            <a:endParaRPr sz="1700"/>
          </a:p>
          <a:p>
            <a:pPr indent="-450850" lvl="0" marL="469900" marR="436880" rtl="0" algn="l">
              <a:lnSpc>
                <a:spcPct val="108076"/>
              </a:lnSpc>
              <a:spcBef>
                <a:spcPts val="455"/>
              </a:spcBef>
              <a:spcAft>
                <a:spcPts val="0"/>
              </a:spcAft>
              <a:buClr>
                <a:srgbClr val="0AD0D9"/>
              </a:buClr>
              <a:buSzPts val="2350"/>
              <a:buFont typeface="Arial"/>
              <a:buChar char="•"/>
            </a:pPr>
            <a:r>
              <a:rPr lang="en-GB" sz="2500">
                <a:solidFill>
                  <a:schemeClr val="dk2"/>
                </a:solidFill>
                <a:latin typeface="Century Gothic"/>
                <a:ea typeface="Century Gothic"/>
                <a:cs typeface="Century Gothic"/>
                <a:sym typeface="Century Gothic"/>
              </a:rPr>
              <a:t>Booster groups may be adjusted.</a:t>
            </a:r>
            <a:endParaRPr sz="1700"/>
          </a:p>
          <a:p>
            <a:pPr indent="-301626" lvl="0" marL="469900" marR="436880" rtl="0" algn="l">
              <a:lnSpc>
                <a:spcPct val="108076"/>
              </a:lnSpc>
              <a:spcBef>
                <a:spcPts val="455"/>
              </a:spcBef>
              <a:spcAft>
                <a:spcPts val="0"/>
              </a:spcAft>
              <a:buClr>
                <a:srgbClr val="0AD0D9"/>
              </a:buClr>
              <a:buSzPts val="2450"/>
              <a:buFont typeface="Arial"/>
              <a:buNone/>
            </a:pPr>
            <a:r>
              <a:t/>
            </a:r>
            <a:endParaRPr sz="2500">
              <a:solidFill>
                <a:schemeClr val="dk2"/>
              </a:solidFill>
              <a:latin typeface="Century Gothic"/>
              <a:ea typeface="Century Gothic"/>
              <a:cs typeface="Century Gothic"/>
              <a:sym typeface="Century Gothic"/>
            </a:endParaRPr>
          </a:p>
          <a:p>
            <a:pPr indent="-450850" lvl="0" marL="469900" marR="436880" rtl="0" algn="l">
              <a:lnSpc>
                <a:spcPct val="108076"/>
              </a:lnSpc>
              <a:spcBef>
                <a:spcPts val="455"/>
              </a:spcBef>
              <a:spcAft>
                <a:spcPts val="0"/>
              </a:spcAft>
              <a:buClr>
                <a:srgbClr val="0AD0D9"/>
              </a:buClr>
              <a:buSzPts val="2350"/>
              <a:buFont typeface="Arial"/>
              <a:buChar char="•"/>
            </a:pPr>
            <a:r>
              <a:rPr lang="en-GB" sz="2500">
                <a:solidFill>
                  <a:schemeClr val="dk2"/>
                </a:solidFill>
                <a:latin typeface="Century Gothic"/>
                <a:ea typeface="Century Gothic"/>
                <a:cs typeface="Century Gothic"/>
                <a:sym typeface="Century Gothic"/>
              </a:rPr>
              <a:t>Our curriculum will remain broad and balanced - rest and release is just as important as hard work!! </a:t>
            </a:r>
            <a:endParaRPr sz="1700"/>
          </a:p>
          <a:p>
            <a:pPr indent="0" lvl="0" marL="12700" marR="436880" rtl="0" algn="l">
              <a:lnSpc>
                <a:spcPct val="108076"/>
              </a:lnSpc>
              <a:spcBef>
                <a:spcPts val="455"/>
              </a:spcBef>
              <a:spcAft>
                <a:spcPts val="0"/>
              </a:spcAft>
              <a:buClr>
                <a:srgbClr val="0AD0D9"/>
              </a:buClr>
              <a:buSzPts val="2450"/>
              <a:buNone/>
            </a:pPr>
            <a:r>
              <a:t/>
            </a:r>
            <a:endParaRPr sz="2500">
              <a:solidFill>
                <a:schemeClr val="dk2"/>
              </a:solidFill>
              <a:latin typeface="Century Gothic"/>
              <a:ea typeface="Century Gothic"/>
              <a:cs typeface="Century Gothic"/>
              <a:sym typeface="Century Gothic"/>
            </a:endParaRPr>
          </a:p>
          <a:p>
            <a:pPr indent="0" lvl="0" marL="12700" marR="436880" rtl="0" algn="l">
              <a:lnSpc>
                <a:spcPct val="108076"/>
              </a:lnSpc>
              <a:spcBef>
                <a:spcPts val="455"/>
              </a:spcBef>
              <a:spcAft>
                <a:spcPts val="0"/>
              </a:spcAft>
              <a:buClr>
                <a:srgbClr val="0AD0D9"/>
              </a:buClr>
              <a:buSzPts val="2450"/>
              <a:buNone/>
            </a:pPr>
            <a:r>
              <a:t/>
            </a:r>
            <a:endParaRPr sz="2500">
              <a:solidFill>
                <a:schemeClr val="dk2"/>
              </a:solidFill>
              <a:latin typeface="Century Gothic"/>
              <a:ea typeface="Century Gothic"/>
              <a:cs typeface="Century Gothic"/>
              <a:sym typeface="Century Gothic"/>
            </a:endParaRPr>
          </a:p>
        </p:txBody>
      </p:sp>
      <p:pic>
        <p:nvPicPr>
          <p:cNvPr id="257" name="Google Shape;257;p12"/>
          <p:cNvPicPr preferRelativeResize="0"/>
          <p:nvPr/>
        </p:nvPicPr>
        <p:blipFill rotWithShape="1">
          <a:blip r:embed="rId4">
            <a:alphaModFix/>
          </a:blip>
          <a:srcRect b="0" l="0" r="0" t="0"/>
          <a:stretch/>
        </p:blipFill>
        <p:spPr>
          <a:xfrm>
            <a:off x="8303623" y="3843959"/>
            <a:ext cx="1367455" cy="1320224"/>
          </a:xfrm>
          <a:prstGeom prst="rect">
            <a:avLst/>
          </a:prstGeom>
          <a:noFill/>
          <a:ln>
            <a:noFill/>
          </a:ln>
        </p:spPr>
      </p:pic>
      <p:pic>
        <p:nvPicPr>
          <p:cNvPr id="258" name="Google Shape;258;p12"/>
          <p:cNvPicPr preferRelativeResize="0"/>
          <p:nvPr/>
        </p:nvPicPr>
        <p:blipFill rotWithShape="1">
          <a:blip r:embed="rId5">
            <a:alphaModFix/>
          </a:blip>
          <a:srcRect b="0" l="0" r="0" t="0"/>
          <a:stretch/>
        </p:blipFill>
        <p:spPr>
          <a:xfrm>
            <a:off x="9788434" y="5282721"/>
            <a:ext cx="1938125" cy="1342753"/>
          </a:xfrm>
          <a:prstGeom prst="rect">
            <a:avLst/>
          </a:prstGeom>
          <a:noFill/>
          <a:ln>
            <a:noFill/>
          </a:ln>
        </p:spPr>
      </p:pic>
      <p:pic>
        <p:nvPicPr>
          <p:cNvPr id="259" name="Google Shape;259;p12"/>
          <p:cNvPicPr preferRelativeResize="0"/>
          <p:nvPr/>
        </p:nvPicPr>
        <p:blipFill rotWithShape="1">
          <a:blip r:embed="rId6">
            <a:alphaModFix/>
          </a:blip>
          <a:srcRect b="0" l="0" r="0" t="0"/>
          <a:stretch/>
        </p:blipFill>
        <p:spPr>
          <a:xfrm>
            <a:off x="9890994" y="2551631"/>
            <a:ext cx="2096405" cy="1683477"/>
          </a:xfrm>
          <a:prstGeom prst="rect">
            <a:avLst/>
          </a:prstGeom>
          <a:noFill/>
          <a:ln>
            <a:noFill/>
          </a:ln>
        </p:spPr>
      </p:pic>
      <p:pic>
        <p:nvPicPr>
          <p:cNvPr id="260" name="Google Shape;260;p12"/>
          <p:cNvPicPr preferRelativeResize="0"/>
          <p:nvPr/>
        </p:nvPicPr>
        <p:blipFill rotWithShape="1">
          <a:blip r:embed="rId7">
            <a:alphaModFix/>
          </a:blip>
          <a:srcRect b="0" l="0" r="0" t="0"/>
          <a:stretch/>
        </p:blipFill>
        <p:spPr>
          <a:xfrm>
            <a:off x="8303623" y="639214"/>
            <a:ext cx="3417606" cy="163898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3"/>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entury Gothic"/>
              <a:buNone/>
            </a:pPr>
            <a:r>
              <a:rPr b="1" lang="en-GB" sz="4000">
                <a:solidFill>
                  <a:schemeClr val="dk2"/>
                </a:solidFill>
                <a:latin typeface="Century Gothic"/>
                <a:ea typeface="Century Gothic"/>
                <a:cs typeface="Century Gothic"/>
                <a:sym typeface="Century Gothic"/>
              </a:rPr>
              <a:t>SATs – The build up and the week of the tests</a:t>
            </a:r>
            <a:endParaRPr b="1" sz="4000">
              <a:solidFill>
                <a:schemeClr val="dk2"/>
              </a:solidFill>
              <a:latin typeface="Century Gothic"/>
              <a:ea typeface="Century Gothic"/>
              <a:cs typeface="Century Gothic"/>
              <a:sym typeface="Century Gothic"/>
            </a:endParaRPr>
          </a:p>
        </p:txBody>
      </p:sp>
      <p:pic>
        <p:nvPicPr>
          <p:cNvPr id="266" name="Google Shape;266;p13"/>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67" name="Google Shape;267;p13"/>
          <p:cNvSpPr txBox="1"/>
          <p:nvPr>
            <p:ph idx="1" type="body"/>
          </p:nvPr>
        </p:nvSpPr>
        <p:spPr>
          <a:xfrm>
            <a:off x="234496" y="1380675"/>
            <a:ext cx="10119900" cy="4611300"/>
          </a:xfrm>
          <a:prstGeom prst="rect">
            <a:avLst/>
          </a:prstGeom>
          <a:noFill/>
          <a:ln>
            <a:noFill/>
          </a:ln>
        </p:spPr>
        <p:txBody>
          <a:bodyPr anchorCtr="0" anchor="t" bIns="45700" lIns="91425" spcFirstLastPara="1" rIns="91425" wrap="square" tIns="45700">
            <a:noAutofit/>
          </a:bodyPr>
          <a:lstStyle/>
          <a:p>
            <a:pPr indent="-457200" lvl="0" marL="469900" marR="436880" rtl="0" algn="l">
              <a:lnSpc>
                <a:spcPct val="117083"/>
              </a:lnSpc>
              <a:spcBef>
                <a:spcPts val="0"/>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Your child is bound to feel nervous – this is okay!!</a:t>
            </a:r>
            <a:endParaRPr sz="2400">
              <a:solidFill>
                <a:schemeClr val="dk2"/>
              </a:solidFill>
              <a:latin typeface="Century Gothic"/>
              <a:ea typeface="Century Gothic"/>
              <a:cs typeface="Century Gothic"/>
              <a:sym typeface="Century Gothic"/>
            </a:endParaRPr>
          </a:p>
          <a:p>
            <a:pPr indent="-457200" lvl="0" marL="469900" marR="436880" rtl="0" algn="l">
              <a:lnSpc>
                <a:spcPct val="117083"/>
              </a:lnSpc>
              <a:spcBef>
                <a:spcPts val="455"/>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We will do all that we can to make them feel reassured and supported - it  is important that you bring them in.</a:t>
            </a:r>
            <a:endParaRPr/>
          </a:p>
          <a:p>
            <a:pPr indent="-457200" lvl="0" marL="469900" marR="436880" rtl="0" algn="l">
              <a:lnSpc>
                <a:spcPct val="117083"/>
              </a:lnSpc>
              <a:spcBef>
                <a:spcPts val="455"/>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Snacks and a water bottle are key – brain fuel!</a:t>
            </a:r>
            <a:endParaRPr/>
          </a:p>
          <a:p>
            <a:pPr indent="-457200" lvl="0" marL="469900" marR="436880" rtl="0" algn="l">
              <a:lnSpc>
                <a:spcPct val="117083"/>
              </a:lnSpc>
              <a:spcBef>
                <a:spcPts val="455"/>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We provide all stationery but if your child has a  particular pen/pencil that they prefer to write with then they can use it for the tests.</a:t>
            </a:r>
            <a:endParaRPr/>
          </a:p>
          <a:p>
            <a:pPr indent="-457200" lvl="0" marL="469900" marR="436880" rtl="0" algn="l">
              <a:lnSpc>
                <a:spcPct val="117083"/>
              </a:lnSpc>
              <a:spcBef>
                <a:spcPts val="455"/>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A good meal each night – refuel ready for the next day!</a:t>
            </a:r>
            <a:endParaRPr sz="2400">
              <a:solidFill>
                <a:schemeClr val="dk2"/>
              </a:solidFill>
              <a:latin typeface="Century Gothic"/>
              <a:ea typeface="Century Gothic"/>
              <a:cs typeface="Century Gothic"/>
              <a:sym typeface="Century Gothic"/>
            </a:endParaRPr>
          </a:p>
          <a:p>
            <a:pPr indent="-457200" lvl="0" marL="469900" marR="436880" rtl="0" algn="l">
              <a:lnSpc>
                <a:spcPct val="117083"/>
              </a:lnSpc>
              <a:spcBef>
                <a:spcPts val="455"/>
              </a:spcBef>
              <a:spcAft>
                <a:spcPts val="0"/>
              </a:spcAft>
              <a:buClr>
                <a:srgbClr val="0AD0D9"/>
              </a:buClr>
              <a:buSzPts val="2262"/>
              <a:buFont typeface="Arial"/>
              <a:buChar char="•"/>
            </a:pPr>
            <a:r>
              <a:rPr lang="en-GB" sz="2400">
                <a:solidFill>
                  <a:schemeClr val="dk2"/>
                </a:solidFill>
                <a:latin typeface="Century Gothic"/>
                <a:ea typeface="Century Gothic"/>
                <a:cs typeface="Century Gothic"/>
                <a:sym typeface="Century Gothic"/>
              </a:rPr>
              <a:t>We will provide a breakfast club on the testing days, which will be in the Year 6 rooms, from 8am (this is free to the children). It is a chance to come in early, settle the nerves and to realise it is all okay!</a:t>
            </a:r>
            <a:endParaRPr sz="2400">
              <a:solidFill>
                <a:schemeClr val="dk2"/>
              </a:solidFill>
              <a:latin typeface="Century Gothic"/>
              <a:ea typeface="Century Gothic"/>
              <a:cs typeface="Century Gothic"/>
              <a:sym typeface="Century Gothic"/>
            </a:endParaRPr>
          </a:p>
        </p:txBody>
      </p:sp>
      <p:pic>
        <p:nvPicPr>
          <p:cNvPr id="268" name="Google Shape;268;p13"/>
          <p:cNvPicPr preferRelativeResize="0"/>
          <p:nvPr/>
        </p:nvPicPr>
        <p:blipFill rotWithShape="1">
          <a:blip r:embed="rId4">
            <a:alphaModFix/>
          </a:blip>
          <a:srcRect b="0" l="0" r="0" t="0"/>
          <a:stretch/>
        </p:blipFill>
        <p:spPr>
          <a:xfrm>
            <a:off x="9687500" y="744582"/>
            <a:ext cx="2382580" cy="1558835"/>
          </a:xfrm>
          <a:prstGeom prst="rect">
            <a:avLst/>
          </a:prstGeom>
          <a:noFill/>
          <a:ln>
            <a:noFill/>
          </a:ln>
        </p:spPr>
      </p:pic>
      <p:pic>
        <p:nvPicPr>
          <p:cNvPr id="269" name="Google Shape;269;p13"/>
          <p:cNvPicPr preferRelativeResize="0"/>
          <p:nvPr/>
        </p:nvPicPr>
        <p:blipFill rotWithShape="1">
          <a:blip r:embed="rId5">
            <a:alphaModFix/>
          </a:blip>
          <a:srcRect b="0" l="0" r="0" t="0"/>
          <a:stretch/>
        </p:blipFill>
        <p:spPr>
          <a:xfrm>
            <a:off x="9891299" y="2801098"/>
            <a:ext cx="1979014" cy="1918948"/>
          </a:xfrm>
          <a:prstGeom prst="rect">
            <a:avLst/>
          </a:prstGeom>
          <a:noFill/>
          <a:ln>
            <a:noFill/>
          </a:ln>
        </p:spPr>
      </p:pic>
      <p:pic>
        <p:nvPicPr>
          <p:cNvPr id="270" name="Google Shape;270;p13"/>
          <p:cNvPicPr preferRelativeResize="0"/>
          <p:nvPr/>
        </p:nvPicPr>
        <p:blipFill rotWithShape="1">
          <a:blip r:embed="rId6">
            <a:alphaModFix/>
          </a:blip>
          <a:srcRect b="0" l="0" r="0" t="0"/>
          <a:stretch/>
        </p:blipFill>
        <p:spPr>
          <a:xfrm>
            <a:off x="9592756" y="5217727"/>
            <a:ext cx="2253676" cy="138507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4"/>
          <p:cNvSpPr txBox="1"/>
          <p:nvPr>
            <p:ph type="title"/>
          </p:nvPr>
        </p:nvSpPr>
        <p:spPr>
          <a:xfrm>
            <a:off x="996088" y="125389"/>
            <a:ext cx="8596668" cy="9788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chemeClr val="dk2"/>
              </a:buClr>
              <a:buSzPts val="4000"/>
              <a:buFont typeface="Century Gothic"/>
              <a:buNone/>
            </a:pPr>
            <a:r>
              <a:rPr b="1" lang="en-GB" sz="4000">
                <a:solidFill>
                  <a:schemeClr val="dk2"/>
                </a:solidFill>
                <a:latin typeface="Century Gothic"/>
                <a:ea typeface="Century Gothic"/>
                <a:cs typeface="Century Gothic"/>
                <a:sym typeface="Century Gothic"/>
              </a:rPr>
              <a:t>SATs – Supporting your child</a:t>
            </a:r>
            <a:endParaRPr b="1" sz="4000">
              <a:solidFill>
                <a:schemeClr val="dk2"/>
              </a:solidFill>
              <a:latin typeface="Century Gothic"/>
              <a:ea typeface="Century Gothic"/>
              <a:cs typeface="Century Gothic"/>
              <a:sym typeface="Century Gothic"/>
            </a:endParaRPr>
          </a:p>
        </p:txBody>
      </p:sp>
      <p:pic>
        <p:nvPicPr>
          <p:cNvPr id="276" name="Google Shape;276;p14"/>
          <p:cNvPicPr preferRelativeResize="0"/>
          <p:nvPr/>
        </p:nvPicPr>
        <p:blipFill rotWithShape="1">
          <a:blip r:embed="rId3">
            <a:alphaModFix/>
          </a:blip>
          <a:srcRect b="0" l="0" r="0" t="0"/>
          <a:stretch/>
        </p:blipFill>
        <p:spPr>
          <a:xfrm>
            <a:off x="86569" y="74644"/>
            <a:ext cx="909519" cy="656875"/>
          </a:xfrm>
          <a:prstGeom prst="rect">
            <a:avLst/>
          </a:prstGeom>
          <a:noFill/>
          <a:ln>
            <a:noFill/>
          </a:ln>
        </p:spPr>
      </p:pic>
      <p:sp>
        <p:nvSpPr>
          <p:cNvPr id="277" name="Google Shape;277;p14"/>
          <p:cNvSpPr txBox="1"/>
          <p:nvPr>
            <p:ph idx="1" type="body"/>
          </p:nvPr>
        </p:nvSpPr>
        <p:spPr>
          <a:xfrm>
            <a:off x="234496" y="949865"/>
            <a:ext cx="10119900" cy="5583900"/>
          </a:xfrm>
          <a:prstGeom prst="rect">
            <a:avLst/>
          </a:prstGeom>
          <a:noFill/>
          <a:ln>
            <a:noFill/>
          </a:ln>
        </p:spPr>
        <p:txBody>
          <a:bodyPr anchorCtr="0" anchor="t" bIns="45700" lIns="91425" spcFirstLastPara="1" rIns="91425" wrap="square" tIns="45700">
            <a:noAutofit/>
          </a:bodyPr>
          <a:lstStyle/>
          <a:p>
            <a:pPr indent="-431800" lvl="0" marL="469900" marR="436880" rtl="0" algn="l">
              <a:lnSpc>
                <a:spcPct val="108076"/>
              </a:lnSpc>
              <a:spcBef>
                <a:spcPts val="0"/>
              </a:spcBef>
              <a:spcAft>
                <a:spcPts val="0"/>
              </a:spcAft>
              <a:buClr>
                <a:srgbClr val="0AD0D9"/>
              </a:buClr>
              <a:buSzPts val="2050"/>
              <a:buFont typeface="Arial"/>
              <a:buChar char="•"/>
            </a:pPr>
            <a:r>
              <a:rPr lang="en-GB" sz="2200">
                <a:solidFill>
                  <a:schemeClr val="dk2"/>
                </a:solidFill>
                <a:latin typeface="Century Gothic"/>
                <a:ea typeface="Century Gothic"/>
                <a:cs typeface="Century Gothic"/>
                <a:sym typeface="Century Gothic"/>
              </a:rPr>
              <a:t>Praise the effort not the outcome!</a:t>
            </a:r>
            <a:endParaRPr sz="1400"/>
          </a:p>
          <a:p>
            <a:pPr indent="-431800" lvl="0" marL="469900" marR="436880" rtl="0" algn="l">
              <a:lnSpc>
                <a:spcPct val="108076"/>
              </a:lnSpc>
              <a:spcBef>
                <a:spcPts val="455"/>
              </a:spcBef>
              <a:spcAft>
                <a:spcPts val="0"/>
              </a:spcAft>
              <a:buClr>
                <a:srgbClr val="0AD0D9"/>
              </a:buClr>
              <a:buSzPts val="2050"/>
              <a:buFont typeface="Arial"/>
              <a:buChar char="•"/>
            </a:pPr>
            <a:r>
              <a:rPr lang="en-GB" sz="2200">
                <a:solidFill>
                  <a:schemeClr val="dk2"/>
                </a:solidFill>
                <a:latin typeface="Century Gothic"/>
                <a:ea typeface="Century Gothic"/>
                <a:cs typeface="Century Gothic"/>
                <a:sym typeface="Century Gothic"/>
              </a:rPr>
              <a:t>Booster sessions now run on Mondays, Tuesdays, Wednesday and Thursdays.</a:t>
            </a:r>
            <a:endParaRPr sz="2200">
              <a:solidFill>
                <a:schemeClr val="dk2"/>
              </a:solidFill>
              <a:latin typeface="Century Gothic"/>
              <a:ea typeface="Century Gothic"/>
              <a:cs typeface="Century Gothic"/>
              <a:sym typeface="Century Gothic"/>
            </a:endParaRPr>
          </a:p>
          <a:p>
            <a:pPr indent="-431800" lvl="0" marL="469900" marR="436880" rtl="0" algn="l">
              <a:lnSpc>
                <a:spcPct val="108076"/>
              </a:lnSpc>
              <a:spcBef>
                <a:spcPts val="455"/>
              </a:spcBef>
              <a:spcAft>
                <a:spcPts val="0"/>
              </a:spcAft>
              <a:buClr>
                <a:srgbClr val="0AD0D9"/>
              </a:buClr>
              <a:buSzPts val="2050"/>
              <a:buFont typeface="Arial"/>
              <a:buChar char="•"/>
            </a:pPr>
            <a:r>
              <a:rPr lang="en-GB" sz="2200">
                <a:solidFill>
                  <a:schemeClr val="dk2"/>
                </a:solidFill>
                <a:latin typeface="Century Gothic"/>
                <a:ea typeface="Century Gothic"/>
                <a:cs typeface="Century Gothic"/>
                <a:sym typeface="Century Gothic"/>
              </a:rPr>
              <a:t>Revision books- pages set weekly on a Thursday, ready for the following Tuesday.</a:t>
            </a:r>
            <a:endParaRPr sz="1400"/>
          </a:p>
          <a:p>
            <a:pPr indent="-431800" lvl="0" marL="469900" marR="436880" rtl="0" algn="l">
              <a:lnSpc>
                <a:spcPct val="108076"/>
              </a:lnSpc>
              <a:spcBef>
                <a:spcPts val="455"/>
              </a:spcBef>
              <a:spcAft>
                <a:spcPts val="0"/>
              </a:spcAft>
              <a:buClr>
                <a:srgbClr val="0AD0D9"/>
              </a:buClr>
              <a:buSzPts val="2050"/>
              <a:buFont typeface="Arial"/>
              <a:buChar char="•"/>
            </a:pPr>
            <a:r>
              <a:rPr lang="en-GB" sz="2200">
                <a:solidFill>
                  <a:schemeClr val="dk2"/>
                </a:solidFill>
                <a:latin typeface="Century Gothic"/>
                <a:ea typeface="Century Gothic"/>
                <a:cs typeface="Century Gothic"/>
                <a:sym typeface="Century Gothic"/>
              </a:rPr>
              <a:t>Come and ask/ speak to us!</a:t>
            </a:r>
            <a:endParaRPr sz="2200">
              <a:solidFill>
                <a:schemeClr val="dk2"/>
              </a:solidFill>
              <a:latin typeface="Century Gothic"/>
              <a:ea typeface="Century Gothic"/>
              <a:cs typeface="Century Gothic"/>
              <a:sym typeface="Century Gothic"/>
            </a:endParaRPr>
          </a:p>
          <a:p>
            <a:pPr indent="-431800" lvl="0" marL="469900" marR="436880" rtl="0" algn="l">
              <a:lnSpc>
                <a:spcPct val="108076"/>
              </a:lnSpc>
              <a:spcBef>
                <a:spcPts val="455"/>
              </a:spcBef>
              <a:spcAft>
                <a:spcPts val="0"/>
              </a:spcAft>
              <a:buClr>
                <a:srgbClr val="0AD0D9"/>
              </a:buClr>
              <a:buSzPts val="2050"/>
              <a:buFont typeface="Arial"/>
              <a:buChar char="•"/>
            </a:pPr>
            <a:r>
              <a:rPr lang="en-GB" sz="2200">
                <a:solidFill>
                  <a:schemeClr val="dk2"/>
                </a:solidFill>
                <a:latin typeface="Century Gothic"/>
                <a:ea typeface="Century Gothic"/>
                <a:cs typeface="Century Gothic"/>
                <a:sym typeface="Century Gothic"/>
              </a:rPr>
              <a:t>Little and often practise – 15 mins every day will make a HUGE difference.  </a:t>
            </a:r>
            <a:endParaRPr sz="1400"/>
          </a:p>
          <a:p>
            <a:pPr indent="-431800" lvl="0" marL="469900" marR="436880" rtl="0" algn="l">
              <a:lnSpc>
                <a:spcPct val="108076"/>
              </a:lnSpc>
              <a:spcBef>
                <a:spcPts val="455"/>
              </a:spcBef>
              <a:spcAft>
                <a:spcPts val="0"/>
              </a:spcAft>
              <a:buClr>
                <a:srgbClr val="0AD0D9"/>
              </a:buClr>
              <a:buSzPts val="2050"/>
              <a:buFont typeface="Arial"/>
              <a:buChar char="•"/>
            </a:pPr>
            <a:r>
              <a:rPr b="1" lang="en-GB" sz="2200">
                <a:solidFill>
                  <a:schemeClr val="dk2"/>
                </a:solidFill>
                <a:latin typeface="Century Gothic"/>
                <a:ea typeface="Century Gothic"/>
                <a:cs typeface="Century Gothic"/>
                <a:sym typeface="Century Gothic"/>
              </a:rPr>
              <a:t>Daily essentials: </a:t>
            </a:r>
            <a:endParaRPr sz="1400"/>
          </a:p>
          <a:p>
            <a:pPr indent="-431800" lvl="1" marL="869950" marR="436880" rtl="0" algn="l">
              <a:lnSpc>
                <a:spcPct val="117083"/>
              </a:lnSpc>
              <a:spcBef>
                <a:spcPts val="455"/>
              </a:spcBef>
              <a:spcAft>
                <a:spcPts val="0"/>
              </a:spcAft>
              <a:buClr>
                <a:srgbClr val="0AD0D9"/>
              </a:buClr>
              <a:buSzPts val="1862"/>
              <a:buFont typeface="Noto Sans Symbols"/>
              <a:buChar char="❖"/>
            </a:pPr>
            <a:r>
              <a:rPr b="1" lang="en-GB" sz="2000">
                <a:solidFill>
                  <a:schemeClr val="dk2"/>
                </a:solidFill>
                <a:latin typeface="Century Gothic"/>
                <a:ea typeface="Century Gothic"/>
                <a:cs typeface="Century Gothic"/>
                <a:sym typeface="Century Gothic"/>
              </a:rPr>
              <a:t>Talk, talk and talk about feelings – reassure &amp; support.</a:t>
            </a:r>
            <a:endParaRPr sz="1200"/>
          </a:p>
          <a:p>
            <a:pPr indent="-431800" lvl="1" marL="869950" marR="436880" rtl="0" algn="l">
              <a:lnSpc>
                <a:spcPct val="117083"/>
              </a:lnSpc>
              <a:spcBef>
                <a:spcPts val="455"/>
              </a:spcBef>
              <a:spcAft>
                <a:spcPts val="0"/>
              </a:spcAft>
              <a:buClr>
                <a:srgbClr val="0AD0D9"/>
              </a:buClr>
              <a:buSzPts val="1862"/>
              <a:buFont typeface="Noto Sans Symbols"/>
              <a:buChar char="❖"/>
            </a:pPr>
            <a:r>
              <a:rPr b="1" lang="en-GB" sz="2000">
                <a:solidFill>
                  <a:schemeClr val="dk2"/>
                </a:solidFill>
                <a:latin typeface="Century Gothic"/>
                <a:ea typeface="Century Gothic"/>
                <a:cs typeface="Century Gothic"/>
                <a:sym typeface="Century Gothic"/>
              </a:rPr>
              <a:t>Reading and responding to questions </a:t>
            </a:r>
            <a:endParaRPr sz="1200"/>
          </a:p>
          <a:p>
            <a:pPr indent="-431800" lvl="1" marL="869950" marR="436880" rtl="0" algn="l">
              <a:lnSpc>
                <a:spcPct val="117083"/>
              </a:lnSpc>
              <a:spcBef>
                <a:spcPts val="455"/>
              </a:spcBef>
              <a:spcAft>
                <a:spcPts val="0"/>
              </a:spcAft>
              <a:buClr>
                <a:srgbClr val="0AD0D9"/>
              </a:buClr>
              <a:buSzPts val="1862"/>
              <a:buFont typeface="Noto Sans Symbols"/>
              <a:buChar char="❖"/>
            </a:pPr>
            <a:r>
              <a:rPr b="1" lang="en-GB" sz="2000">
                <a:solidFill>
                  <a:schemeClr val="dk2"/>
                </a:solidFill>
                <a:latin typeface="Century Gothic"/>
                <a:ea typeface="Century Gothic"/>
                <a:cs typeface="Century Gothic"/>
                <a:sym typeface="Century Gothic"/>
              </a:rPr>
              <a:t>Timetables practise</a:t>
            </a:r>
            <a:endParaRPr sz="1200"/>
          </a:p>
          <a:p>
            <a:pPr indent="-431800" lvl="1" marL="869950" marR="436880" rtl="0" algn="l">
              <a:lnSpc>
                <a:spcPct val="117083"/>
              </a:lnSpc>
              <a:spcBef>
                <a:spcPts val="455"/>
              </a:spcBef>
              <a:spcAft>
                <a:spcPts val="0"/>
              </a:spcAft>
              <a:buClr>
                <a:srgbClr val="0AD0D9"/>
              </a:buClr>
              <a:buSzPts val="1862"/>
              <a:buFont typeface="Noto Sans Symbols"/>
              <a:buChar char="❖"/>
            </a:pPr>
            <a:r>
              <a:rPr b="1" lang="en-GB" sz="2000">
                <a:solidFill>
                  <a:schemeClr val="dk2"/>
                </a:solidFill>
                <a:latin typeface="Century Gothic"/>
                <a:ea typeface="Century Gothic"/>
                <a:cs typeface="Century Gothic"/>
                <a:sym typeface="Century Gothic"/>
              </a:rPr>
              <a:t>Spelling Practise  </a:t>
            </a:r>
            <a:endParaRPr sz="1200"/>
          </a:p>
          <a:p>
            <a:pPr indent="-450850" lvl="1" marL="869950" marR="436880" rtl="0" algn="l">
              <a:lnSpc>
                <a:spcPct val="117083"/>
              </a:lnSpc>
              <a:spcBef>
                <a:spcPts val="455"/>
              </a:spcBef>
              <a:spcAft>
                <a:spcPts val="0"/>
              </a:spcAft>
              <a:buClr>
                <a:srgbClr val="0AD0D9"/>
              </a:buClr>
              <a:buSzPts val="2162"/>
              <a:buFont typeface="Noto Sans Symbols"/>
              <a:buChar char="❖"/>
            </a:pPr>
            <a:r>
              <a:rPr b="1" lang="en-GB" sz="2300">
                <a:solidFill>
                  <a:schemeClr val="dk2"/>
                </a:solidFill>
                <a:latin typeface="Century Gothic"/>
                <a:ea typeface="Century Gothic"/>
                <a:cs typeface="Century Gothic"/>
                <a:sym typeface="Century Gothic"/>
              </a:rPr>
              <a:t>SLEEP &amp; relax – DO NOT OVERLOAD!</a:t>
            </a:r>
            <a:endParaRPr sz="1500"/>
          </a:p>
          <a:p>
            <a:pPr indent="0" lvl="0" marL="12700" marR="436880" rtl="0" algn="l">
              <a:lnSpc>
                <a:spcPct val="108076"/>
              </a:lnSpc>
              <a:spcBef>
                <a:spcPts val="455"/>
              </a:spcBef>
              <a:spcAft>
                <a:spcPts val="0"/>
              </a:spcAft>
              <a:buClr>
                <a:srgbClr val="0AD0D9"/>
              </a:buClr>
              <a:buSzPts val="2450"/>
              <a:buNone/>
            </a:pPr>
            <a:r>
              <a:t/>
            </a:r>
            <a:endParaRPr b="1" sz="2600">
              <a:solidFill>
                <a:schemeClr val="dk2"/>
              </a:solidFill>
              <a:latin typeface="Century Gothic"/>
              <a:ea typeface="Century Gothic"/>
              <a:cs typeface="Century Gothic"/>
              <a:sym typeface="Century Gothic"/>
            </a:endParaRPr>
          </a:p>
        </p:txBody>
      </p:sp>
      <p:pic>
        <p:nvPicPr>
          <p:cNvPr id="278" name="Google Shape;278;p14"/>
          <p:cNvPicPr preferRelativeResize="0"/>
          <p:nvPr/>
        </p:nvPicPr>
        <p:blipFill rotWithShape="1">
          <a:blip r:embed="rId4">
            <a:alphaModFix/>
          </a:blip>
          <a:srcRect b="0" l="0" r="0" t="0"/>
          <a:stretch/>
        </p:blipFill>
        <p:spPr>
          <a:xfrm>
            <a:off x="9906487" y="289852"/>
            <a:ext cx="1657350" cy="1628775"/>
          </a:xfrm>
          <a:prstGeom prst="rect">
            <a:avLst/>
          </a:prstGeom>
          <a:noFill/>
          <a:ln>
            <a:noFill/>
          </a:ln>
        </p:spPr>
      </p:pic>
      <p:pic>
        <p:nvPicPr>
          <p:cNvPr id="279" name="Google Shape;279;p14"/>
          <p:cNvPicPr preferRelativeResize="0"/>
          <p:nvPr/>
        </p:nvPicPr>
        <p:blipFill rotWithShape="1">
          <a:blip r:embed="rId5">
            <a:alphaModFix/>
          </a:blip>
          <a:srcRect b="0" l="0" r="0" t="0"/>
          <a:stretch/>
        </p:blipFill>
        <p:spPr>
          <a:xfrm>
            <a:off x="9906487" y="2774674"/>
            <a:ext cx="1940893" cy="1383669"/>
          </a:xfrm>
          <a:prstGeom prst="rect">
            <a:avLst/>
          </a:prstGeom>
          <a:noFill/>
          <a:ln>
            <a:noFill/>
          </a:ln>
        </p:spPr>
      </p:pic>
      <p:pic>
        <p:nvPicPr>
          <p:cNvPr id="280" name="Google Shape;280;p14"/>
          <p:cNvPicPr preferRelativeResize="0"/>
          <p:nvPr/>
        </p:nvPicPr>
        <p:blipFill rotWithShape="1">
          <a:blip r:embed="rId6">
            <a:alphaModFix/>
          </a:blip>
          <a:srcRect b="0" l="0" r="0" t="0"/>
          <a:stretch/>
        </p:blipFill>
        <p:spPr>
          <a:xfrm>
            <a:off x="9673715" y="5014390"/>
            <a:ext cx="2406436" cy="146478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Slipstream">
      <a:dk1>
        <a:srgbClr val="000000"/>
      </a:dk1>
      <a:lt1>
        <a:srgbClr val="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2022-01-24T10:09:07Z</dcterms:created>
  <dc:creator>Poulner Junior School</dc:creator>
</cp:coreProperties>
</file>