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sldIdLst>
    <p:sldId id="257" r:id="rId5"/>
    <p:sldId id="260" r:id="rId6"/>
    <p:sldId id="258" r:id="rId7"/>
    <p:sldId id="291" r:id="rId8"/>
    <p:sldId id="290" r:id="rId9"/>
    <p:sldId id="293" r:id="rId10"/>
    <p:sldId id="283" r:id="rId11"/>
    <p:sldId id="287" r:id="rId12"/>
    <p:sldId id="284" r:id="rId13"/>
    <p:sldId id="285" r:id="rId14"/>
    <p:sldId id="294" r:id="rId15"/>
    <p:sldId id="282" r:id="rId16"/>
    <p:sldId id="273" r:id="rId17"/>
    <p:sldId id="296" r:id="rId18"/>
    <p:sldId id="295" r:id="rId19"/>
    <p:sldId id="268" r:id="rId20"/>
    <p:sldId id="269" r:id="rId21"/>
    <p:sldId id="289" r:id="rId22"/>
    <p:sldId id="271" r:id="rId23"/>
    <p:sldId id="277"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857B"/>
    <a:srgbClr val="1E4D78"/>
    <a:srgbClr val="F5B507"/>
    <a:srgbClr val="FADA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1210"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B8D44D4-D573-4FE5-B027-00DFBE82C6FA}"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86C8EE-E193-4BD3-848F-9CC56FA68CE6}" type="slidenum">
              <a:rPr lang="en-GB" smtClean="0"/>
              <a:t>‹#›</a:t>
            </a:fld>
            <a:endParaRPr lang="en-GB"/>
          </a:p>
        </p:txBody>
      </p:sp>
    </p:spTree>
    <p:extLst>
      <p:ext uri="{BB962C8B-B14F-4D97-AF65-F5344CB8AC3E}">
        <p14:creationId xmlns:p14="http://schemas.microsoft.com/office/powerpoint/2010/main" val="1975365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B8D44D4-D573-4FE5-B027-00DFBE82C6FA}"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86C8EE-E193-4BD3-848F-9CC56FA68CE6}" type="slidenum">
              <a:rPr lang="en-GB" smtClean="0"/>
              <a:t>‹#›</a:t>
            </a:fld>
            <a:endParaRPr lang="en-GB"/>
          </a:p>
        </p:txBody>
      </p:sp>
    </p:spTree>
    <p:extLst>
      <p:ext uri="{BB962C8B-B14F-4D97-AF65-F5344CB8AC3E}">
        <p14:creationId xmlns:p14="http://schemas.microsoft.com/office/powerpoint/2010/main" val="4818312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8D44D4-D573-4FE5-B027-00DFBE82C6FA}"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86C8EE-E193-4BD3-848F-9CC56FA68CE6}" type="slidenum">
              <a:rPr lang="en-GB" smtClean="0"/>
              <a:t>‹#›</a:t>
            </a:fld>
            <a:endParaRPr lang="en-GB"/>
          </a:p>
        </p:txBody>
      </p:sp>
    </p:spTree>
    <p:extLst>
      <p:ext uri="{BB962C8B-B14F-4D97-AF65-F5344CB8AC3E}">
        <p14:creationId xmlns:p14="http://schemas.microsoft.com/office/powerpoint/2010/main" val="2242260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B8D44D4-D573-4FE5-B027-00DFBE82C6FA}" type="datetimeFigureOut">
              <a:rPr lang="en-GB" smtClean="0"/>
              <a:t>22/11/2023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86C8EE-E193-4BD3-848F-9CC56FA68CE6}" type="slidenum">
              <a:rPr lang="en-GB" smtClean="0"/>
              <a:t>‹#›</a:t>
            </a:fld>
            <a:endParaRPr lang="en-GB"/>
          </a:p>
        </p:txBody>
      </p:sp>
    </p:spTree>
    <p:extLst>
      <p:ext uri="{BB962C8B-B14F-4D97-AF65-F5344CB8AC3E}">
        <p14:creationId xmlns:p14="http://schemas.microsoft.com/office/powerpoint/2010/main" val="1646112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B8D44D4-D573-4FE5-B027-00DFBE82C6FA}" type="datetimeFigureOut">
              <a:rPr lang="en-GB" smtClean="0"/>
              <a:t>22/11/2023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86C8EE-E193-4BD3-848F-9CC56FA68CE6}" type="slidenum">
              <a:rPr lang="en-GB" smtClean="0"/>
              <a:t>‹#›</a:t>
            </a:fld>
            <a:endParaRPr lang="en-GB"/>
          </a:p>
        </p:txBody>
      </p:sp>
    </p:spTree>
    <p:extLst>
      <p:ext uri="{BB962C8B-B14F-4D97-AF65-F5344CB8AC3E}">
        <p14:creationId xmlns:p14="http://schemas.microsoft.com/office/powerpoint/2010/main" val="7815868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B8D44D4-D573-4FE5-B027-00DFBE82C6FA}" type="datetimeFigureOut">
              <a:rPr lang="en-GB" smtClean="0"/>
              <a:t>22/11/2023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86C8EE-E193-4BD3-848F-9CC56FA68CE6}" type="slidenum">
              <a:rPr lang="en-GB" smtClean="0"/>
              <a:t>‹#›</a:t>
            </a:fld>
            <a:endParaRPr lang="en-GB"/>
          </a:p>
        </p:txBody>
      </p:sp>
    </p:spTree>
    <p:extLst>
      <p:ext uri="{BB962C8B-B14F-4D97-AF65-F5344CB8AC3E}">
        <p14:creationId xmlns:p14="http://schemas.microsoft.com/office/powerpoint/2010/main" val="3072229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8D44D4-D573-4FE5-B027-00DFBE82C6FA}" type="datetimeFigureOut">
              <a:rPr lang="en-GB" smtClean="0"/>
              <a:t>22/11/2023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86C8EE-E193-4BD3-848F-9CC56FA68CE6}" type="slidenum">
              <a:rPr lang="en-GB" smtClean="0"/>
              <a:t>‹#›</a:t>
            </a:fld>
            <a:endParaRPr lang="en-GB"/>
          </a:p>
        </p:txBody>
      </p:sp>
    </p:spTree>
    <p:extLst>
      <p:ext uri="{BB962C8B-B14F-4D97-AF65-F5344CB8AC3E}">
        <p14:creationId xmlns:p14="http://schemas.microsoft.com/office/powerpoint/2010/main" val="3075174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B8D44D4-D573-4FE5-B027-00DFBE82C6FA}" type="datetimeFigureOut">
              <a:rPr lang="en-GB" smtClean="0"/>
              <a:t>22/11/2023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86C8EE-E193-4BD3-848F-9CC56FA68CE6}" type="slidenum">
              <a:rPr lang="en-GB" smtClean="0"/>
              <a:t>‹#›</a:t>
            </a:fld>
            <a:endParaRPr lang="en-GB"/>
          </a:p>
        </p:txBody>
      </p:sp>
    </p:spTree>
    <p:extLst>
      <p:ext uri="{BB962C8B-B14F-4D97-AF65-F5344CB8AC3E}">
        <p14:creationId xmlns:p14="http://schemas.microsoft.com/office/powerpoint/2010/main" val="31193070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B8D44D4-D573-4FE5-B027-00DFBE82C6FA}" type="datetimeFigureOut">
              <a:rPr lang="en-GB" smtClean="0"/>
              <a:t>22/11/2023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86C8EE-E193-4BD3-848F-9CC56FA68CE6}" type="slidenum">
              <a:rPr lang="en-GB" smtClean="0"/>
              <a:t>‹#›</a:t>
            </a:fld>
            <a:endParaRPr lang="en-GB"/>
          </a:p>
        </p:txBody>
      </p:sp>
    </p:spTree>
    <p:extLst>
      <p:ext uri="{BB962C8B-B14F-4D97-AF65-F5344CB8AC3E}">
        <p14:creationId xmlns:p14="http://schemas.microsoft.com/office/powerpoint/2010/main" val="32800044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B8D44D4-D573-4FE5-B027-00DFBE82C6FA}"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86C8EE-E193-4BD3-848F-9CC56FA68CE6}" type="slidenum">
              <a:rPr lang="en-GB" smtClean="0"/>
              <a:t>‹#›</a:t>
            </a:fld>
            <a:endParaRPr lang="en-GB"/>
          </a:p>
        </p:txBody>
      </p:sp>
    </p:spTree>
    <p:extLst>
      <p:ext uri="{BB962C8B-B14F-4D97-AF65-F5344CB8AC3E}">
        <p14:creationId xmlns:p14="http://schemas.microsoft.com/office/powerpoint/2010/main" val="250232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B8D44D4-D573-4FE5-B027-00DFBE82C6FA}" type="datetimeFigureOut">
              <a:rPr lang="en-GB" smtClean="0"/>
              <a:t>22/11/2023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86C8EE-E193-4BD3-848F-9CC56FA68CE6}" type="slidenum">
              <a:rPr lang="en-GB" smtClean="0"/>
              <a:t>‹#›</a:t>
            </a:fld>
            <a:endParaRPr lang="en-GB"/>
          </a:p>
        </p:txBody>
      </p:sp>
    </p:spTree>
    <p:extLst>
      <p:ext uri="{BB962C8B-B14F-4D97-AF65-F5344CB8AC3E}">
        <p14:creationId xmlns:p14="http://schemas.microsoft.com/office/powerpoint/2010/main" val="3842270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8D44D4-D573-4FE5-B027-00DFBE82C6FA}" type="datetimeFigureOut">
              <a:rPr lang="en-GB" smtClean="0"/>
              <a:t>22/11/2023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86C8EE-E193-4BD3-848F-9CC56FA68CE6}" type="slidenum">
              <a:rPr lang="en-GB" smtClean="0"/>
              <a:t>‹#›</a:t>
            </a:fld>
            <a:endParaRPr lang="en-GB"/>
          </a:p>
        </p:txBody>
      </p:sp>
    </p:spTree>
    <p:extLst>
      <p:ext uri="{BB962C8B-B14F-4D97-AF65-F5344CB8AC3E}">
        <p14:creationId xmlns:p14="http://schemas.microsoft.com/office/powerpoint/2010/main" val="200865042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0.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image" Target="../media/image36.jpeg"/><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8.jpeg"/><Relationship Id="rId9" Type="http://schemas.openxmlformats.org/officeDocument/2006/relationships/image" Target="../media/image43.jpeg"/></Relationships>
</file>

<file path=ppt/slides/_rels/slide11.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5.jpeg"/><Relationship Id="rId7" Type="http://schemas.openxmlformats.org/officeDocument/2006/relationships/image" Target="../media/image49.jpeg"/><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image" Target="../media/image48.jpeg"/><Relationship Id="rId11" Type="http://schemas.openxmlformats.org/officeDocument/2006/relationships/image" Target="../media/image53.jpeg"/><Relationship Id="rId5" Type="http://schemas.openxmlformats.org/officeDocument/2006/relationships/image" Target="../media/image47.jpeg"/><Relationship Id="rId10" Type="http://schemas.openxmlformats.org/officeDocument/2006/relationships/image" Target="../media/image52.jpeg"/><Relationship Id="rId4" Type="http://schemas.openxmlformats.org/officeDocument/2006/relationships/image" Target="../media/image46.jpeg"/><Relationship Id="rId9" Type="http://schemas.openxmlformats.org/officeDocument/2006/relationships/image" Target="../media/image51.jpeg"/></Relationships>
</file>

<file path=ppt/slides/_rels/slide1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 Id="rId5" Type="http://schemas.openxmlformats.org/officeDocument/2006/relationships/image" Target="../media/image57.jpeg"/><Relationship Id="rId4" Type="http://schemas.openxmlformats.org/officeDocument/2006/relationships/image" Target="../media/image56.jpeg"/></Relationships>
</file>

<file path=ppt/slides/_rels/slide13.xml.rels><?xml version="1.0" encoding="UTF-8" standalone="yes"?>
<Relationships xmlns="http://schemas.openxmlformats.org/package/2006/relationships"><Relationship Id="rId8" Type="http://schemas.openxmlformats.org/officeDocument/2006/relationships/hyperlink" Target="https://dictionary.cambridge.org/dictionary/english/feeling" TargetMode="External"/><Relationship Id="rId13" Type="http://schemas.openxmlformats.org/officeDocument/2006/relationships/hyperlink" Target="https://dictionary.cambridge.org/dictionary/english/interesting" TargetMode="External"/><Relationship Id="rId3" Type="http://schemas.openxmlformats.org/officeDocument/2006/relationships/image" Target="../media/image59.png"/><Relationship Id="rId7" Type="http://schemas.openxmlformats.org/officeDocument/2006/relationships/hyperlink" Target="https://dictionary.cambridge.org/dictionary/english/character" TargetMode="External"/><Relationship Id="rId12" Type="http://schemas.openxmlformats.org/officeDocument/2006/relationships/hyperlink" Target="https://dictionary.cambridge.org/dictionary/english/pleasant" TargetMode="External"/><Relationship Id="rId2" Type="http://schemas.openxmlformats.org/officeDocument/2006/relationships/image" Target="../media/image58.png"/><Relationship Id="rId1" Type="http://schemas.openxmlformats.org/officeDocument/2006/relationships/slideLayout" Target="../slideLayouts/slideLayout7.xml"/><Relationship Id="rId6" Type="http://schemas.openxmlformats.org/officeDocument/2006/relationships/image" Target="../media/image62.png"/><Relationship Id="rId11" Type="http://schemas.openxmlformats.org/officeDocument/2006/relationships/hyperlink" Target="https://dictionary.cambridge.org/dictionary/english/situation" TargetMode="External"/><Relationship Id="rId5" Type="http://schemas.openxmlformats.org/officeDocument/2006/relationships/image" Target="../media/image61.png"/><Relationship Id="rId10" Type="http://schemas.openxmlformats.org/officeDocument/2006/relationships/hyperlink" Target="https://dictionary.cambridge.org/dictionary/english/place" TargetMode="External"/><Relationship Id="rId4" Type="http://schemas.openxmlformats.org/officeDocument/2006/relationships/image" Target="../media/image60.png"/><Relationship Id="rId9" Type="http://schemas.openxmlformats.org/officeDocument/2006/relationships/hyperlink" Target="https://dictionary.cambridge.org/dictionary/english/mood" TargetMode="External"/><Relationship Id="rId14" Type="http://schemas.openxmlformats.org/officeDocument/2006/relationships/hyperlink" Target="https://dictionary.cambridge.org/dictionary/english/excite"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15.xml.rels><?xml version="1.0" encoding="UTF-8" standalone="yes"?>
<Relationships xmlns="http://schemas.openxmlformats.org/package/2006/relationships"><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image" Target="../media/image68.png"/><Relationship Id="rId1" Type="http://schemas.openxmlformats.org/officeDocument/2006/relationships/slideLayout" Target="../slideLayouts/slideLayout7.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17.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s>
</file>

<file path=ppt/slides/_rels/slide18.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mailto:photocompetition@ringwood.hants.sch.uk" TargetMode="Externa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20.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slideLayout" Target="../slideLayouts/slideLayout7.xml"/><Relationship Id="rId1" Type="http://schemas.openxmlformats.org/officeDocument/2006/relationships/tags" Target="../tags/tag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nk clouds in the sky&#10;&#10;Description automatically generated">
            <a:extLst>
              <a:ext uri="{FF2B5EF4-FFF2-40B4-BE49-F238E27FC236}">
                <a16:creationId xmlns:a16="http://schemas.microsoft.com/office/drawing/2014/main" id="{744E1D53-CE3E-5EDF-8BEB-6DC4DFEA7642}"/>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3764" y="6318497"/>
            <a:ext cx="9157128" cy="540449"/>
          </a:xfrm>
          <a:prstGeom prst="rect">
            <a:avLst/>
          </a:prstGeom>
        </p:spPr>
      </p:pic>
      <p:pic>
        <p:nvPicPr>
          <p:cNvPr id="11" name="Picture 10" descr="A pink clouds in the sky&#10;&#10;Description automatically generated">
            <a:extLst>
              <a:ext uri="{FF2B5EF4-FFF2-40B4-BE49-F238E27FC236}">
                <a16:creationId xmlns:a16="http://schemas.microsoft.com/office/drawing/2014/main" id="{780D5754-5FCE-94DB-6F41-2346988A566A}"/>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l="2233" t="-58" r="2784" b="-62"/>
          <a:stretch/>
        </p:blipFill>
        <p:spPr>
          <a:xfrm>
            <a:off x="-3764" y="0"/>
            <a:ext cx="9144391" cy="6413303"/>
          </a:xfrm>
          <a:prstGeom prst="rect">
            <a:avLst/>
          </a:prstGeom>
        </p:spPr>
      </p:pic>
      <p:pic>
        <p:nvPicPr>
          <p:cNvPr id="4" name="Picture 3"/>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8274156" y="5668896"/>
            <a:ext cx="804737" cy="1114825"/>
          </a:xfrm>
          <a:prstGeom prst="rect">
            <a:avLst/>
          </a:prstGeom>
        </p:spPr>
      </p:pic>
    </p:spTree>
    <p:custDataLst>
      <p:tags r:id="rId1"/>
    </p:custDataLst>
    <p:extLst>
      <p:ext uri="{BB962C8B-B14F-4D97-AF65-F5344CB8AC3E}">
        <p14:creationId xmlns:p14="http://schemas.microsoft.com/office/powerpoint/2010/main" val="29294544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lurred sun at dusk">
            <a:extLst>
              <a:ext uri="{FF2B5EF4-FFF2-40B4-BE49-F238E27FC236}">
                <a16:creationId xmlns:a16="http://schemas.microsoft.com/office/drawing/2014/main" id="{0D5182AB-951E-B5A8-67F4-9C5D8117BD3A}"/>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4781" y="-3095"/>
            <a:ext cx="9144001" cy="6864189"/>
          </a:xfrm>
          <a:prstGeom prst="rect">
            <a:avLst/>
          </a:prstGeom>
        </p:spPr>
      </p:pic>
      <p:sp>
        <p:nvSpPr>
          <p:cNvPr id="5" name="Content Placeholder 4"/>
          <p:cNvSpPr>
            <a:spLocks noGrp="1"/>
          </p:cNvSpPr>
          <p:nvPr>
            <p:ph idx="1"/>
          </p:nvPr>
        </p:nvSpPr>
        <p:spPr>
          <a:xfrm>
            <a:off x="637532" y="389971"/>
            <a:ext cx="7892471" cy="4438997"/>
          </a:xfrm>
          <a:noFill/>
        </p:spPr>
        <p:txBody>
          <a:bodyPr vert="horz" lIns="91440" tIns="45720" rIns="91440" bIns="45720" rtlCol="0" anchor="t">
            <a:noAutofit/>
          </a:bodyPr>
          <a:lstStyle/>
          <a:p>
            <a:pPr marL="0" indent="0" algn="ctr">
              <a:buNone/>
            </a:pPr>
            <a:endParaRPr lang="en-GB" baseline="30000" dirty="0">
              <a:solidFill>
                <a:schemeClr val="bg1"/>
              </a:solidFill>
              <a:cs typeface="Calibri"/>
            </a:endParaRPr>
          </a:p>
          <a:p>
            <a:pPr marL="0" indent="0" algn="ctr">
              <a:buNone/>
            </a:pPr>
            <a:r>
              <a:rPr lang="en-GB" dirty="0">
                <a:latin typeface="Arial Nova Light"/>
                <a:ea typeface="Lato"/>
                <a:cs typeface="Lato"/>
              </a:rPr>
              <a:t>This year’s challenge is to create a photograph which reflects the theme -</a:t>
            </a:r>
          </a:p>
          <a:p>
            <a:pPr marL="0" indent="0" algn="ctr">
              <a:buNone/>
            </a:pPr>
            <a:endParaRPr lang="en-GB" dirty="0"/>
          </a:p>
          <a:p>
            <a:pPr marL="0" indent="0" algn="ctr">
              <a:buNone/>
            </a:pPr>
            <a:endParaRPr lang="en-GB" sz="6600" dirty="0">
              <a:latin typeface="OCRB"/>
              <a:ea typeface="Lato"/>
              <a:cs typeface="Calibri"/>
            </a:endParaRPr>
          </a:p>
          <a:p>
            <a:pPr marL="0" indent="0" algn="ctr">
              <a:buNone/>
            </a:pPr>
            <a:endParaRPr lang="en-GB" sz="4000" dirty="0">
              <a:latin typeface="Lato"/>
              <a:ea typeface="Lato"/>
              <a:cs typeface="Calibri"/>
            </a:endParaRPr>
          </a:p>
          <a:p>
            <a:pPr marL="0" indent="0" algn="ctr">
              <a:buNone/>
            </a:pPr>
            <a:r>
              <a:rPr lang="en-GB" dirty="0">
                <a:latin typeface="Arial Nova Light"/>
                <a:ea typeface="Lato"/>
                <a:cs typeface="Lato"/>
              </a:rPr>
              <a:t>A theme which gives you the opportunity to explore your creativity and can be interpreted in a wide range of different ways.</a:t>
            </a:r>
          </a:p>
          <a:p>
            <a:pPr marL="0" indent="0" algn="ctr">
              <a:buNone/>
            </a:pPr>
            <a:r>
              <a:rPr lang="en-GB" dirty="0">
                <a:solidFill>
                  <a:schemeClr val="bg1"/>
                </a:solidFill>
                <a:latin typeface="Arial Nova Light"/>
                <a:ea typeface="Lato Light"/>
                <a:cs typeface="Lato Light"/>
              </a:rPr>
              <a:t>Entries to: </a:t>
            </a:r>
            <a:r>
              <a:rPr lang="en-GB" dirty="0">
                <a:solidFill>
                  <a:schemeClr val="bg1"/>
                </a:solidFill>
                <a:latin typeface="Arial Nova Light"/>
                <a:ea typeface="Lato"/>
                <a:cs typeface="Lato"/>
              </a:rPr>
              <a:t>photocompetition@ringwood.hants.sch.uk</a:t>
            </a:r>
          </a:p>
          <a:p>
            <a:endParaRPr lang="en-GB" sz="2400" dirty="0">
              <a:latin typeface="Lato Light" panose="020F0302020204030203" pitchFamily="34" charset="0"/>
            </a:endParaRPr>
          </a:p>
        </p:txBody>
      </p:sp>
      <p:pic>
        <p:nvPicPr>
          <p:cNvPr id="3" name="Picture 2" descr="A black letter with a hexagon&#10;&#10;Description automatically generated">
            <a:extLst>
              <a:ext uri="{FF2B5EF4-FFF2-40B4-BE49-F238E27FC236}">
                <a16:creationId xmlns:a16="http://schemas.microsoft.com/office/drawing/2014/main" id="{EE8B91D6-8655-53C1-8F35-80050A163D86}"/>
              </a:ext>
            </a:extLst>
          </p:cNvPr>
          <p:cNvPicPr>
            <a:picLocks noChangeAspect="1"/>
          </p:cNvPicPr>
          <p:nvPr/>
        </p:nvPicPr>
        <p:blipFill>
          <a:blip r:embed="rId4"/>
          <a:stretch>
            <a:fillRect/>
          </a:stretch>
        </p:blipFill>
        <p:spPr>
          <a:xfrm>
            <a:off x="1418664" y="2395412"/>
            <a:ext cx="6329081" cy="1036236"/>
          </a:xfrm>
          <a:prstGeom prst="rect">
            <a:avLst/>
          </a:prstGeom>
        </p:spPr>
      </p:pic>
    </p:spTree>
    <p:custDataLst>
      <p:tags r:id="rId1"/>
    </p:custDataLst>
    <p:extLst>
      <p:ext uri="{BB962C8B-B14F-4D97-AF65-F5344CB8AC3E}">
        <p14:creationId xmlns:p14="http://schemas.microsoft.com/office/powerpoint/2010/main" val="26950719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488" y="492848"/>
            <a:ext cx="8931349" cy="757999"/>
          </a:xfrm>
        </p:spPr>
        <p:txBody>
          <a:bodyPr>
            <a:noAutofit/>
          </a:bodyPr>
          <a:lstStyle/>
          <a:p>
            <a:pPr algn="ctr">
              <a:lnSpc>
                <a:spcPct val="100000"/>
              </a:lnSpc>
              <a:spcBef>
                <a:spcPts val="0"/>
              </a:spcBef>
            </a:pPr>
            <a:br>
              <a:rPr lang="en-GB" sz="6000" baseline="30000" dirty="0">
                <a:latin typeface="Lato Light" panose="020F0302020204030203" pitchFamily="34" charset="0"/>
              </a:rPr>
            </a:br>
            <a:r>
              <a:rPr lang="en-GB" sz="4800" baseline="30000" dirty="0">
                <a:latin typeface="Arial Nova"/>
                <a:ea typeface="Lato Light"/>
                <a:cs typeface="Lato Light"/>
              </a:rPr>
              <a:t>An Interschool Photography Event</a:t>
            </a:r>
            <a:br>
              <a:rPr lang="en-GB" sz="6000" baseline="30000" dirty="0">
                <a:latin typeface="+mj-ea"/>
              </a:rPr>
            </a:br>
            <a:endParaRPr lang="en-GB" sz="6000">
              <a:latin typeface="Lato Light" panose="020F0302020204030203" pitchFamily="34" charset="0"/>
              <a:ea typeface="Lato Light" panose="020F0302020204030203" pitchFamily="34" charset="0"/>
              <a:cs typeface="Lato Light" panose="020F0302020204030203" pitchFamily="34" charset="0"/>
            </a:endParaRPr>
          </a:p>
        </p:txBody>
      </p:sp>
      <p:sp>
        <p:nvSpPr>
          <p:cNvPr id="5" name="Content Placeholder 4"/>
          <p:cNvSpPr>
            <a:spLocks noGrp="1"/>
          </p:cNvSpPr>
          <p:nvPr>
            <p:ph idx="1"/>
          </p:nvPr>
        </p:nvSpPr>
        <p:spPr>
          <a:xfrm>
            <a:off x="354757" y="1927256"/>
            <a:ext cx="8535121" cy="4604541"/>
          </a:xfrm>
          <a:solidFill>
            <a:srgbClr val="0D857B">
              <a:alpha val="38000"/>
            </a:srgbClr>
          </a:solidFill>
          <a:ln>
            <a:noFill/>
          </a:ln>
        </p:spPr>
        <p:txBody>
          <a:bodyPr vert="horz" lIns="91440" tIns="45720" rIns="91440" bIns="45720" rtlCol="0" anchor="t">
            <a:noAutofit/>
          </a:bodyPr>
          <a:lstStyle/>
          <a:p>
            <a:pPr marL="0" indent="0" algn="ctr">
              <a:lnSpc>
                <a:spcPts val="2500"/>
              </a:lnSpc>
              <a:buNone/>
            </a:pPr>
            <a:br>
              <a:rPr lang="en-GB" sz="1800" dirty="0">
                <a:latin typeface="Lato Light" panose="020F0302020204030203" pitchFamily="34" charset="0"/>
              </a:rPr>
            </a:br>
            <a:r>
              <a:rPr lang="en-GB" sz="1800" b="1" dirty="0">
                <a:latin typeface="Arial Nova Light"/>
                <a:ea typeface="Lato Light"/>
                <a:cs typeface="Lato Light"/>
              </a:rPr>
              <a:t>This fantastic competition is now in </a:t>
            </a:r>
            <a:br>
              <a:rPr lang="en-GB" sz="1800" b="1" dirty="0">
                <a:latin typeface="Arial Nova Light"/>
              </a:rPr>
            </a:br>
            <a:r>
              <a:rPr lang="en-GB" sz="1800" b="1" dirty="0">
                <a:latin typeface="Arial Nova Light"/>
                <a:ea typeface="Lato Light"/>
                <a:cs typeface="Lato Light"/>
              </a:rPr>
              <a:t>its 12</a:t>
            </a:r>
            <a:r>
              <a:rPr lang="en-GB" sz="1800" b="1" baseline="30000" dirty="0">
                <a:latin typeface="Arial Nova Light"/>
                <a:ea typeface="Lato Light"/>
                <a:cs typeface="Lato Light"/>
              </a:rPr>
              <a:t>th </a:t>
            </a:r>
            <a:r>
              <a:rPr lang="en-GB" sz="1800" b="1" dirty="0">
                <a:latin typeface="Arial Nova Light"/>
                <a:ea typeface="Lato Light"/>
                <a:cs typeface="Lato Light"/>
              </a:rPr>
              <a:t>year and this year involves 18 schools across Dorset, Hampshire and Wiltshire.</a:t>
            </a:r>
            <a:endParaRPr lang="en-GB" dirty="0"/>
          </a:p>
          <a:p>
            <a:pPr marL="0" indent="0" algn="ctr">
              <a:lnSpc>
                <a:spcPts val="2500"/>
              </a:lnSpc>
              <a:buNone/>
            </a:pPr>
            <a:r>
              <a:rPr lang="en-GB" sz="1800" b="1" dirty="0">
                <a:latin typeface="Arial Nova Light"/>
                <a:ea typeface="Lato Light"/>
                <a:cs typeface="Lato Light"/>
              </a:rPr>
              <a:t> There are various age group categories running from 4 -18 years so everyone can get involved . This also includes a category for parents/carers and teachers.</a:t>
            </a:r>
          </a:p>
          <a:p>
            <a:pPr marL="0" indent="0" algn="ctr">
              <a:lnSpc>
                <a:spcPts val="2500"/>
              </a:lnSpc>
              <a:buNone/>
            </a:pPr>
            <a:r>
              <a:rPr lang="en-GB" sz="1800" b="1" dirty="0">
                <a:latin typeface="Arial Nova Light"/>
                <a:ea typeface="Lato Light"/>
                <a:cs typeface="Lato Light"/>
              </a:rPr>
              <a:t>The award ceremony and a professional exhibition of the winning entries is then showcased at Ringwood School in The Barn. The exhibition will then move onto the New Forest Heritage Centre in Lyndhurst, until Friday 7th June.</a:t>
            </a:r>
          </a:p>
          <a:p>
            <a:pPr marL="0" indent="0" algn="ctr">
              <a:lnSpc>
                <a:spcPts val="2500"/>
              </a:lnSpc>
              <a:buNone/>
            </a:pPr>
            <a:r>
              <a:rPr lang="en-GB" sz="1800" b="1" dirty="0">
                <a:latin typeface="Arial Nova Light"/>
                <a:ea typeface="Lato"/>
                <a:cs typeface="Lato"/>
              </a:rPr>
              <a:t>Last year we had over 1000 individual entries!</a:t>
            </a:r>
            <a:endParaRPr lang="en-GB" dirty="0">
              <a:latin typeface="Arial Nova Light"/>
            </a:endParaRPr>
          </a:p>
        </p:txBody>
      </p:sp>
      <p:pic>
        <p:nvPicPr>
          <p:cNvPr id="4" name="Picture 3" descr="A blue letters on a white background&#10;&#10;Description automatically generated">
            <a:extLst>
              <a:ext uri="{FF2B5EF4-FFF2-40B4-BE49-F238E27FC236}">
                <a16:creationId xmlns:a16="http://schemas.microsoft.com/office/drawing/2014/main" id="{F7A87F0C-B920-133E-EB98-B36EFA05FE02}"/>
              </a:ext>
            </a:extLst>
          </p:cNvPr>
          <p:cNvPicPr>
            <a:picLocks noChangeAspect="1"/>
          </p:cNvPicPr>
          <p:nvPr/>
        </p:nvPicPr>
        <p:blipFill>
          <a:blip r:embed="rId3"/>
          <a:stretch>
            <a:fillRect/>
          </a:stretch>
        </p:blipFill>
        <p:spPr>
          <a:xfrm>
            <a:off x="2169459" y="914823"/>
            <a:ext cx="4905934" cy="803736"/>
          </a:xfrm>
          <a:prstGeom prst="rect">
            <a:avLst/>
          </a:prstGeom>
        </p:spPr>
      </p:pic>
    </p:spTree>
    <p:custDataLst>
      <p:tags r:id="rId1"/>
    </p:custDataLst>
    <p:extLst>
      <p:ext uri="{BB962C8B-B14F-4D97-AF65-F5344CB8AC3E}">
        <p14:creationId xmlns:p14="http://schemas.microsoft.com/office/powerpoint/2010/main" val="18761962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89166" y="223650"/>
            <a:ext cx="7165652" cy="954107"/>
          </a:xfrm>
          <a:prstGeom prst="rect">
            <a:avLst/>
          </a:prstGeom>
          <a:noFill/>
        </p:spPr>
        <p:txBody>
          <a:bodyPr wrap="square" lIns="91440" tIns="45720" rIns="91440" bIns="45720" rtlCol="0" anchor="t">
            <a:spAutoFit/>
          </a:bodyPr>
          <a:lstStyle/>
          <a:p>
            <a:pPr algn="ctr"/>
            <a:r>
              <a:rPr lang="en-GB" sz="2800" dirty="0">
                <a:latin typeface="Arial Nova Light"/>
                <a:ea typeface="Lato Light"/>
                <a:cs typeface="Lato Light"/>
              </a:rPr>
              <a:t>Here are examples of winning entries </a:t>
            </a:r>
            <a:br>
              <a:rPr lang="en-GB" sz="2800" dirty="0">
                <a:latin typeface="Arial Nova Light"/>
              </a:rPr>
            </a:br>
            <a:r>
              <a:rPr lang="en-GB" sz="2800" dirty="0">
                <a:latin typeface="Arial Nova Light"/>
                <a:ea typeface="Lato Light"/>
                <a:cs typeface="Lato Light"/>
              </a:rPr>
              <a:t>from previous themes…</a:t>
            </a:r>
          </a:p>
        </p:txBody>
      </p:sp>
      <p:sp>
        <p:nvSpPr>
          <p:cNvPr id="9" name="TextBox 8"/>
          <p:cNvSpPr txBox="1"/>
          <p:nvPr/>
        </p:nvSpPr>
        <p:spPr>
          <a:xfrm>
            <a:off x="1600195" y="6166256"/>
            <a:ext cx="5943597" cy="369332"/>
          </a:xfrm>
          <a:prstGeom prst="rect">
            <a:avLst/>
          </a:prstGeom>
          <a:noFill/>
        </p:spPr>
        <p:txBody>
          <a:bodyPr wrap="square" lIns="91440" tIns="45720" rIns="91440" bIns="45720" rtlCol="0" anchor="t">
            <a:spAutoFit/>
          </a:bodyPr>
          <a:lstStyle/>
          <a:p>
            <a:pPr algn="ctr"/>
            <a:r>
              <a:rPr lang="en-GB" b="1" dirty="0">
                <a:latin typeface="Arial Rounded MT Bold"/>
                <a:ea typeface="Lato"/>
                <a:cs typeface="Lato"/>
              </a:rPr>
              <a:t>2023 Overall Winner – </a:t>
            </a:r>
            <a:r>
              <a:rPr lang="en-GB" b="1" dirty="0">
                <a:latin typeface="Arial Nova Light"/>
                <a:ea typeface="Lato"/>
                <a:cs typeface="Lato"/>
              </a:rPr>
              <a:t>Theme</a:t>
            </a:r>
            <a:r>
              <a:rPr lang="en-GB" b="1" dirty="0">
                <a:latin typeface="Arial Rounded MT Bold"/>
                <a:ea typeface="Lato"/>
                <a:cs typeface="Lato"/>
              </a:rPr>
              <a:t> – Movement </a:t>
            </a:r>
            <a:endParaRPr lang="en-GB" b="1" dirty="0">
              <a:latin typeface="Arial Rounded MT Bold"/>
            </a:endParaRPr>
          </a:p>
        </p:txBody>
      </p:sp>
      <p:pic>
        <p:nvPicPr>
          <p:cNvPr id="2" name="Picture 1" descr="A group of birds flying in the sky&#10;&#10;Description automatically generated with medium confidence">
            <a:extLst>
              <a:ext uri="{FF2B5EF4-FFF2-40B4-BE49-F238E27FC236}">
                <a16:creationId xmlns:a16="http://schemas.microsoft.com/office/drawing/2014/main" id="{431581BF-A04C-C15A-559B-B3E90AE8D1F8}"/>
              </a:ext>
            </a:extLst>
          </p:cNvPr>
          <p:cNvPicPr>
            <a:picLocks noChangeAspect="1"/>
          </p:cNvPicPr>
          <p:nvPr/>
        </p:nvPicPr>
        <p:blipFill>
          <a:blip r:embed="rId3"/>
          <a:stretch>
            <a:fillRect/>
          </a:stretch>
        </p:blipFill>
        <p:spPr>
          <a:xfrm>
            <a:off x="2052617" y="1308378"/>
            <a:ext cx="5048329" cy="4642967"/>
          </a:xfrm>
          <a:prstGeom prst="rect">
            <a:avLst/>
          </a:prstGeom>
        </p:spPr>
      </p:pic>
    </p:spTree>
    <p:custDataLst>
      <p:tags r:id="rId1"/>
    </p:custDataLst>
    <p:extLst>
      <p:ext uri="{BB962C8B-B14F-4D97-AF65-F5344CB8AC3E}">
        <p14:creationId xmlns:p14="http://schemas.microsoft.com/office/powerpoint/2010/main" val="5352074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picture containing water, outdoor, swimming&#10;&#10;Description automatically generated">
            <a:extLst>
              <a:ext uri="{FF2B5EF4-FFF2-40B4-BE49-F238E27FC236}">
                <a16:creationId xmlns:a16="http://schemas.microsoft.com/office/drawing/2014/main" id="{6677507A-24AE-4C52-2AEC-8F1AC62B8E8D}"/>
              </a:ext>
            </a:extLst>
          </p:cNvPr>
          <p:cNvPicPr>
            <a:picLocks noChangeAspect="1"/>
          </p:cNvPicPr>
          <p:nvPr/>
        </p:nvPicPr>
        <p:blipFill>
          <a:blip r:embed="rId2"/>
          <a:stretch>
            <a:fillRect/>
          </a:stretch>
        </p:blipFill>
        <p:spPr>
          <a:xfrm>
            <a:off x="796054" y="321733"/>
            <a:ext cx="1856026" cy="2236177"/>
          </a:xfrm>
          <a:prstGeom prst="rect">
            <a:avLst/>
          </a:prstGeom>
        </p:spPr>
      </p:pic>
      <p:pic>
        <p:nvPicPr>
          <p:cNvPr id="4" name="Picture 3" descr="A picture containing food&#10;&#10;Description automatically generated">
            <a:extLst>
              <a:ext uri="{FF2B5EF4-FFF2-40B4-BE49-F238E27FC236}">
                <a16:creationId xmlns:a16="http://schemas.microsoft.com/office/drawing/2014/main" id="{DE2B8B60-5D54-ED83-3E7E-9EAD5EB98601}"/>
              </a:ext>
            </a:extLst>
          </p:cNvPr>
          <p:cNvPicPr>
            <a:picLocks noChangeAspect="1"/>
          </p:cNvPicPr>
          <p:nvPr/>
        </p:nvPicPr>
        <p:blipFill>
          <a:blip r:embed="rId3"/>
          <a:stretch>
            <a:fillRect/>
          </a:stretch>
        </p:blipFill>
        <p:spPr>
          <a:xfrm>
            <a:off x="3693749" y="313080"/>
            <a:ext cx="1691053" cy="2262279"/>
          </a:xfrm>
          <a:prstGeom prst="rect">
            <a:avLst/>
          </a:prstGeom>
        </p:spPr>
      </p:pic>
      <p:sp>
        <p:nvSpPr>
          <p:cNvPr id="11" name="Rectangle 10">
            <a:extLst>
              <a:ext uri="{FF2B5EF4-FFF2-40B4-BE49-F238E27FC236}">
                <a16:creationId xmlns:a16="http://schemas.microsoft.com/office/drawing/2014/main" id="{112839B5-6527-4FE1-B5CA-71D5FFC47C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52928"/>
            <a:ext cx="5674724" cy="7599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89B37F3-721E-4809-A50E-9EE306404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34862" y="0"/>
            <a:ext cx="68580" cy="27889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picture containing ground, outdoor, dirt&#10;&#10;Description automatically generated">
            <a:extLst>
              <a:ext uri="{FF2B5EF4-FFF2-40B4-BE49-F238E27FC236}">
                <a16:creationId xmlns:a16="http://schemas.microsoft.com/office/drawing/2014/main" id="{0313A0BF-3FC7-AF82-CF71-03E3D282579E}"/>
              </a:ext>
            </a:extLst>
          </p:cNvPr>
          <p:cNvPicPr>
            <a:picLocks noChangeAspect="1"/>
          </p:cNvPicPr>
          <p:nvPr/>
        </p:nvPicPr>
        <p:blipFill>
          <a:blip r:embed="rId4"/>
          <a:stretch>
            <a:fillRect/>
          </a:stretch>
        </p:blipFill>
        <p:spPr>
          <a:xfrm>
            <a:off x="1546161" y="3006496"/>
            <a:ext cx="2835070" cy="3385159"/>
          </a:xfrm>
          <a:prstGeom prst="rect">
            <a:avLst/>
          </a:prstGeom>
        </p:spPr>
      </p:pic>
      <p:sp>
        <p:nvSpPr>
          <p:cNvPr id="15" name="Rectangle 14">
            <a:extLst>
              <a:ext uri="{FF2B5EF4-FFF2-40B4-BE49-F238E27FC236}">
                <a16:creationId xmlns:a16="http://schemas.microsoft.com/office/drawing/2014/main" id="{BE12D8E2-6088-4997-A8C6-1794DA9E1D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5109" y="0"/>
            <a:ext cx="6858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and a dog walking in a muddy river&#10;&#10;Description automatically generated with low confidence">
            <a:extLst>
              <a:ext uri="{FF2B5EF4-FFF2-40B4-BE49-F238E27FC236}">
                <a16:creationId xmlns:a16="http://schemas.microsoft.com/office/drawing/2014/main" id="{F6420186-4A39-CC99-7BF8-7F19A28415E1}"/>
              </a:ext>
            </a:extLst>
          </p:cNvPr>
          <p:cNvPicPr>
            <a:picLocks noChangeAspect="1"/>
          </p:cNvPicPr>
          <p:nvPr/>
        </p:nvPicPr>
        <p:blipFill>
          <a:blip r:embed="rId5"/>
          <a:stretch>
            <a:fillRect/>
          </a:stretch>
        </p:blipFill>
        <p:spPr>
          <a:xfrm>
            <a:off x="5981276" y="321735"/>
            <a:ext cx="2492871" cy="3312786"/>
          </a:xfrm>
          <a:prstGeom prst="rect">
            <a:avLst/>
          </a:prstGeom>
        </p:spPr>
      </p:pic>
      <p:sp>
        <p:nvSpPr>
          <p:cNvPr id="17" name="Rectangle 16">
            <a:extLst>
              <a:ext uri="{FF2B5EF4-FFF2-40B4-BE49-F238E27FC236}">
                <a16:creationId xmlns:a16="http://schemas.microsoft.com/office/drawing/2014/main" id="{FAF10F47-1605-47C5-AE58-9062909ADA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4724" y="3862989"/>
            <a:ext cx="3469276" cy="8228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erson jumping in the air on a beach&#10;&#10;Description automatically generated with medium confidence">
            <a:extLst>
              <a:ext uri="{FF2B5EF4-FFF2-40B4-BE49-F238E27FC236}">
                <a16:creationId xmlns:a16="http://schemas.microsoft.com/office/drawing/2014/main" id="{B625EBB6-F7E0-1637-5611-79E4D46AAE04}"/>
              </a:ext>
            </a:extLst>
          </p:cNvPr>
          <p:cNvPicPr>
            <a:picLocks noChangeAspect="1"/>
          </p:cNvPicPr>
          <p:nvPr/>
        </p:nvPicPr>
        <p:blipFill>
          <a:blip r:embed="rId6"/>
          <a:stretch>
            <a:fillRect/>
          </a:stretch>
        </p:blipFill>
        <p:spPr>
          <a:xfrm>
            <a:off x="6389348" y="4172622"/>
            <a:ext cx="1676334" cy="2227687"/>
          </a:xfrm>
          <a:prstGeom prst="rect">
            <a:avLst/>
          </a:prstGeom>
        </p:spPr>
      </p:pic>
      <p:sp>
        <p:nvSpPr>
          <p:cNvPr id="12" name="TextBox 11">
            <a:extLst>
              <a:ext uri="{FF2B5EF4-FFF2-40B4-BE49-F238E27FC236}">
                <a16:creationId xmlns:a16="http://schemas.microsoft.com/office/drawing/2014/main" id="{AC6323EC-C58A-0E63-8099-F70DD81B9825}"/>
              </a:ext>
            </a:extLst>
          </p:cNvPr>
          <p:cNvSpPr txBox="1"/>
          <p:nvPr/>
        </p:nvSpPr>
        <p:spPr>
          <a:xfrm>
            <a:off x="279021" y="6388759"/>
            <a:ext cx="536396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latin typeface="Arial Nova Light" panose="020B0304020202020204" pitchFamily="34" charset="0"/>
                <a:cs typeface="Calibri"/>
              </a:rPr>
              <a:t>Short Listed entries from the last competition - Primary</a:t>
            </a:r>
            <a:endParaRPr lang="en-US" sz="1400" b="1" dirty="0">
              <a:latin typeface="Arial Nova Light" panose="020B0304020202020204" pitchFamily="34" charset="0"/>
            </a:endParaRPr>
          </a:p>
        </p:txBody>
      </p:sp>
    </p:spTree>
    <p:extLst>
      <p:ext uri="{BB962C8B-B14F-4D97-AF65-F5344CB8AC3E}">
        <p14:creationId xmlns:p14="http://schemas.microsoft.com/office/powerpoint/2010/main" val="1727806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person surfing on the waves&#10;&#10;Description automatically generated with medium confidence">
            <a:extLst>
              <a:ext uri="{FF2B5EF4-FFF2-40B4-BE49-F238E27FC236}">
                <a16:creationId xmlns:a16="http://schemas.microsoft.com/office/drawing/2014/main" id="{6F8A8E8D-CA34-46DF-2396-35658D295C0F}"/>
              </a:ext>
            </a:extLst>
          </p:cNvPr>
          <p:cNvPicPr>
            <a:picLocks noChangeAspect="1"/>
          </p:cNvPicPr>
          <p:nvPr/>
        </p:nvPicPr>
        <p:blipFill>
          <a:blip r:embed="rId2"/>
          <a:stretch>
            <a:fillRect/>
          </a:stretch>
        </p:blipFill>
        <p:spPr>
          <a:xfrm>
            <a:off x="342901" y="403947"/>
            <a:ext cx="2762333" cy="2071749"/>
          </a:xfrm>
          <a:prstGeom prst="rect">
            <a:avLst/>
          </a:prstGeom>
        </p:spPr>
      </p:pic>
      <p:pic>
        <p:nvPicPr>
          <p:cNvPr id="5" name="Picture 4" descr="A picture containing different, several&#10;&#10;Description automatically generated">
            <a:extLst>
              <a:ext uri="{FF2B5EF4-FFF2-40B4-BE49-F238E27FC236}">
                <a16:creationId xmlns:a16="http://schemas.microsoft.com/office/drawing/2014/main" id="{B8BA8D52-F4D0-08CD-DAB6-B6FB16E2A83B}"/>
              </a:ext>
            </a:extLst>
          </p:cNvPr>
          <p:cNvPicPr>
            <a:picLocks noChangeAspect="1"/>
          </p:cNvPicPr>
          <p:nvPr/>
        </p:nvPicPr>
        <p:blipFill>
          <a:blip r:embed="rId3"/>
          <a:stretch>
            <a:fillRect/>
          </a:stretch>
        </p:blipFill>
        <p:spPr>
          <a:xfrm>
            <a:off x="3690921" y="313080"/>
            <a:ext cx="1696709" cy="2262279"/>
          </a:xfrm>
          <a:prstGeom prst="rect">
            <a:avLst/>
          </a:prstGeom>
        </p:spPr>
      </p:pic>
      <p:sp>
        <p:nvSpPr>
          <p:cNvPr id="14" name="Rectangle 13">
            <a:extLst>
              <a:ext uri="{FF2B5EF4-FFF2-40B4-BE49-F238E27FC236}">
                <a16:creationId xmlns:a16="http://schemas.microsoft.com/office/drawing/2014/main" id="{112839B5-6527-4FE1-B5CA-71D5FFC47C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52928"/>
            <a:ext cx="5674724" cy="7599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89B37F3-721E-4809-A50E-9EE306404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34862" y="0"/>
            <a:ext cx="68580" cy="27889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riding a bicycle&#10;&#10;Description automatically generated with medium confidence">
            <a:extLst>
              <a:ext uri="{FF2B5EF4-FFF2-40B4-BE49-F238E27FC236}">
                <a16:creationId xmlns:a16="http://schemas.microsoft.com/office/drawing/2014/main" id="{B3B760B3-403D-2AC0-023D-1183B3672A7E}"/>
              </a:ext>
            </a:extLst>
          </p:cNvPr>
          <p:cNvPicPr>
            <a:picLocks noChangeAspect="1"/>
          </p:cNvPicPr>
          <p:nvPr/>
        </p:nvPicPr>
        <p:blipFill>
          <a:blip r:embed="rId4"/>
          <a:stretch>
            <a:fillRect/>
          </a:stretch>
        </p:blipFill>
        <p:spPr>
          <a:xfrm>
            <a:off x="398929" y="3134568"/>
            <a:ext cx="5129534" cy="3129015"/>
          </a:xfrm>
          <a:prstGeom prst="rect">
            <a:avLst/>
          </a:prstGeom>
        </p:spPr>
      </p:pic>
      <p:sp>
        <p:nvSpPr>
          <p:cNvPr id="15" name="Rectangle 14">
            <a:extLst>
              <a:ext uri="{FF2B5EF4-FFF2-40B4-BE49-F238E27FC236}">
                <a16:creationId xmlns:a16="http://schemas.microsoft.com/office/drawing/2014/main" id="{BE12D8E2-6088-4997-A8C6-1794DA9E1D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5109" y="0"/>
            <a:ext cx="6858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outdoor">
            <a:extLst>
              <a:ext uri="{FF2B5EF4-FFF2-40B4-BE49-F238E27FC236}">
                <a16:creationId xmlns:a16="http://schemas.microsoft.com/office/drawing/2014/main" id="{320C70E2-BB69-DC52-4D3B-D7C75AD9D915}"/>
              </a:ext>
            </a:extLst>
          </p:cNvPr>
          <p:cNvPicPr>
            <a:picLocks noChangeAspect="1"/>
          </p:cNvPicPr>
          <p:nvPr/>
        </p:nvPicPr>
        <p:blipFill>
          <a:blip r:embed="rId5"/>
          <a:stretch>
            <a:fillRect/>
          </a:stretch>
        </p:blipFill>
        <p:spPr>
          <a:xfrm>
            <a:off x="5981276" y="321735"/>
            <a:ext cx="2492871" cy="3312786"/>
          </a:xfrm>
          <a:prstGeom prst="rect">
            <a:avLst/>
          </a:prstGeom>
        </p:spPr>
      </p:pic>
      <p:sp>
        <p:nvSpPr>
          <p:cNvPr id="17" name="Rectangle 16">
            <a:extLst>
              <a:ext uri="{FF2B5EF4-FFF2-40B4-BE49-F238E27FC236}">
                <a16:creationId xmlns:a16="http://schemas.microsoft.com/office/drawing/2014/main" id="{FAF10F47-1605-47C5-AE58-9062909ADA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4724" y="3862989"/>
            <a:ext cx="3469276" cy="8228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blur&#10;&#10;Description automatically generated">
            <a:extLst>
              <a:ext uri="{FF2B5EF4-FFF2-40B4-BE49-F238E27FC236}">
                <a16:creationId xmlns:a16="http://schemas.microsoft.com/office/drawing/2014/main" id="{219F64EA-EB36-B380-DFA8-1129A23F1ECE}"/>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889755" y="4276456"/>
            <a:ext cx="2675521" cy="2020018"/>
          </a:xfrm>
          <a:prstGeom prst="rect">
            <a:avLst/>
          </a:prstGeom>
        </p:spPr>
      </p:pic>
    </p:spTree>
    <p:extLst>
      <p:ext uri="{BB962C8B-B14F-4D97-AF65-F5344CB8AC3E}">
        <p14:creationId xmlns:p14="http://schemas.microsoft.com/office/powerpoint/2010/main" val="29995786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Close up of a flower&#10;&#10;Description automatically generated with low confidence">
            <a:extLst>
              <a:ext uri="{FF2B5EF4-FFF2-40B4-BE49-F238E27FC236}">
                <a16:creationId xmlns:a16="http://schemas.microsoft.com/office/drawing/2014/main" id="{F7A832E6-2797-A661-CB53-467F13275AFD}"/>
              </a:ext>
            </a:extLst>
          </p:cNvPr>
          <p:cNvPicPr>
            <a:picLocks noChangeAspect="1"/>
          </p:cNvPicPr>
          <p:nvPr/>
        </p:nvPicPr>
        <p:blipFill>
          <a:blip r:embed="rId2"/>
          <a:stretch>
            <a:fillRect/>
          </a:stretch>
        </p:blipFill>
        <p:spPr>
          <a:xfrm>
            <a:off x="342901" y="369417"/>
            <a:ext cx="2762333" cy="2140808"/>
          </a:xfrm>
          <a:prstGeom prst="rect">
            <a:avLst/>
          </a:prstGeom>
        </p:spPr>
      </p:pic>
      <p:pic>
        <p:nvPicPr>
          <p:cNvPr id="4" name="Picture 3" descr="A picture containing outdoor, sky, way, bench&#10;&#10;Description automatically generated">
            <a:extLst>
              <a:ext uri="{FF2B5EF4-FFF2-40B4-BE49-F238E27FC236}">
                <a16:creationId xmlns:a16="http://schemas.microsoft.com/office/drawing/2014/main" id="{9064E46F-188F-3C60-F690-B0597B571F97}"/>
              </a:ext>
            </a:extLst>
          </p:cNvPr>
          <p:cNvPicPr>
            <a:picLocks noChangeAspect="1"/>
          </p:cNvPicPr>
          <p:nvPr/>
        </p:nvPicPr>
        <p:blipFill>
          <a:blip r:embed="rId3"/>
          <a:stretch>
            <a:fillRect/>
          </a:stretch>
        </p:blipFill>
        <p:spPr>
          <a:xfrm>
            <a:off x="3690921" y="313080"/>
            <a:ext cx="1696709" cy="2262279"/>
          </a:xfrm>
          <a:prstGeom prst="rect">
            <a:avLst/>
          </a:prstGeom>
        </p:spPr>
      </p:pic>
      <p:sp>
        <p:nvSpPr>
          <p:cNvPr id="37" name="Rectangle 36">
            <a:extLst>
              <a:ext uri="{FF2B5EF4-FFF2-40B4-BE49-F238E27FC236}">
                <a16:creationId xmlns:a16="http://schemas.microsoft.com/office/drawing/2014/main" id="{112839B5-6527-4FE1-B5CA-71D5FFC47C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52928"/>
            <a:ext cx="5674724" cy="7599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089B37F3-721E-4809-A50E-9EE306404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34862" y="0"/>
            <a:ext cx="68580" cy="27889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outdoor, water, beach, nature&#10;&#10;Description automatically generated">
            <a:extLst>
              <a:ext uri="{FF2B5EF4-FFF2-40B4-BE49-F238E27FC236}">
                <a16:creationId xmlns:a16="http://schemas.microsoft.com/office/drawing/2014/main" id="{F2D60E18-2A93-400E-7664-A9959D656A1E}"/>
              </a:ext>
            </a:extLst>
          </p:cNvPr>
          <p:cNvPicPr>
            <a:picLocks noChangeAspect="1"/>
          </p:cNvPicPr>
          <p:nvPr/>
        </p:nvPicPr>
        <p:blipFill>
          <a:blip r:embed="rId4"/>
          <a:stretch>
            <a:fillRect/>
          </a:stretch>
        </p:blipFill>
        <p:spPr>
          <a:xfrm>
            <a:off x="714421" y="3006496"/>
            <a:ext cx="4498550" cy="3385159"/>
          </a:xfrm>
          <a:prstGeom prst="rect">
            <a:avLst/>
          </a:prstGeom>
        </p:spPr>
      </p:pic>
      <p:sp>
        <p:nvSpPr>
          <p:cNvPr id="41" name="Rectangle 40">
            <a:extLst>
              <a:ext uri="{FF2B5EF4-FFF2-40B4-BE49-F238E27FC236}">
                <a16:creationId xmlns:a16="http://schemas.microsoft.com/office/drawing/2014/main" id="{BE12D8E2-6088-4997-A8C6-1794DA9E1D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5109" y="0"/>
            <a:ext cx="6858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person walking on a wet road&#10;&#10;Description automatically generated with medium confidence">
            <a:extLst>
              <a:ext uri="{FF2B5EF4-FFF2-40B4-BE49-F238E27FC236}">
                <a16:creationId xmlns:a16="http://schemas.microsoft.com/office/drawing/2014/main" id="{E3D03721-D422-AB73-EC1E-40C6A99609A7}"/>
              </a:ext>
            </a:extLst>
          </p:cNvPr>
          <p:cNvPicPr>
            <a:picLocks noChangeAspect="1"/>
          </p:cNvPicPr>
          <p:nvPr/>
        </p:nvPicPr>
        <p:blipFill>
          <a:blip r:embed="rId5"/>
          <a:stretch>
            <a:fillRect/>
          </a:stretch>
        </p:blipFill>
        <p:spPr>
          <a:xfrm>
            <a:off x="5889951" y="633645"/>
            <a:ext cx="2675521" cy="2688965"/>
          </a:xfrm>
          <a:prstGeom prst="rect">
            <a:avLst/>
          </a:prstGeom>
        </p:spPr>
      </p:pic>
      <p:sp>
        <p:nvSpPr>
          <p:cNvPr id="43" name="Rectangle 42">
            <a:extLst>
              <a:ext uri="{FF2B5EF4-FFF2-40B4-BE49-F238E27FC236}">
                <a16:creationId xmlns:a16="http://schemas.microsoft.com/office/drawing/2014/main" id="{FAF10F47-1605-47C5-AE58-9062909ADA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4724" y="3862989"/>
            <a:ext cx="3469276" cy="8228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group of birds flying in the sky&#10;&#10;Description automatically generated with medium confidence">
            <a:extLst>
              <a:ext uri="{FF2B5EF4-FFF2-40B4-BE49-F238E27FC236}">
                <a16:creationId xmlns:a16="http://schemas.microsoft.com/office/drawing/2014/main" id="{7CB85785-A198-EF1A-F1F7-62207DB92133}"/>
              </a:ext>
            </a:extLst>
          </p:cNvPr>
          <p:cNvPicPr>
            <a:picLocks noChangeAspect="1"/>
          </p:cNvPicPr>
          <p:nvPr/>
        </p:nvPicPr>
        <p:blipFill>
          <a:blip r:embed="rId6"/>
          <a:stretch>
            <a:fillRect/>
          </a:stretch>
        </p:blipFill>
        <p:spPr>
          <a:xfrm>
            <a:off x="6013517" y="4172622"/>
            <a:ext cx="2427996" cy="2227687"/>
          </a:xfrm>
          <a:prstGeom prst="rect">
            <a:avLst/>
          </a:prstGeom>
        </p:spPr>
      </p:pic>
      <p:sp>
        <p:nvSpPr>
          <p:cNvPr id="9" name="TextBox 1">
            <a:extLst>
              <a:ext uri="{FF2B5EF4-FFF2-40B4-BE49-F238E27FC236}">
                <a16:creationId xmlns:a16="http://schemas.microsoft.com/office/drawing/2014/main" id="{BF54B80A-807C-028B-027D-EA397B696E45}"/>
              </a:ext>
            </a:extLst>
          </p:cNvPr>
          <p:cNvSpPr txBox="1"/>
          <p:nvPr/>
        </p:nvSpPr>
        <p:spPr>
          <a:xfrm>
            <a:off x="296006" y="6400355"/>
            <a:ext cx="4500143" cy="307777"/>
          </a:xfrm>
          <a:prstGeom prst="rect">
            <a:avLst/>
          </a:prstGeom>
          <a:noFill/>
        </p:spPr>
        <p:txBody>
          <a:bodyPr wrap="non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latin typeface="Arial Nova Light" panose="020B0304020202020204" pitchFamily="34" charset="0"/>
              </a:rPr>
              <a:t>Short listed entries from the last competition -  Year 7-10</a:t>
            </a:r>
          </a:p>
        </p:txBody>
      </p:sp>
    </p:spTree>
    <p:extLst>
      <p:ext uri="{BB962C8B-B14F-4D97-AF65-F5344CB8AC3E}">
        <p14:creationId xmlns:p14="http://schemas.microsoft.com/office/powerpoint/2010/main" val="19472164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descr="A picture containing grass, outdoor, highway&#10;&#10;Description automatically generated">
            <a:extLst>
              <a:ext uri="{FF2B5EF4-FFF2-40B4-BE49-F238E27FC236}">
                <a16:creationId xmlns:a16="http://schemas.microsoft.com/office/drawing/2014/main" id="{D675B9C4-FBAE-75C4-FD62-D4534AC1E6E0}"/>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342901" y="517893"/>
            <a:ext cx="2762333" cy="1843857"/>
          </a:xfrm>
          <a:prstGeom prst="rect">
            <a:avLst/>
          </a:prstGeom>
        </p:spPr>
      </p:pic>
      <p:sp>
        <p:nvSpPr>
          <p:cNvPr id="25" name="Rectangle 24">
            <a:extLst>
              <a:ext uri="{FF2B5EF4-FFF2-40B4-BE49-F238E27FC236}">
                <a16:creationId xmlns:a16="http://schemas.microsoft.com/office/drawing/2014/main" id="{112839B5-6527-4FE1-B5CA-71D5FFC47C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52928"/>
            <a:ext cx="5674724" cy="7599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089B37F3-721E-4809-A50E-9EE306404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34862" y="0"/>
            <a:ext cx="54864" cy="278892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bird in a cage&#10;&#10;Description automatically generated with medium confidence">
            <a:extLst>
              <a:ext uri="{FF2B5EF4-FFF2-40B4-BE49-F238E27FC236}">
                <a16:creationId xmlns:a16="http://schemas.microsoft.com/office/drawing/2014/main" id="{96B5CBB0-031A-B75F-67D6-B31B456BB726}"/>
              </a:ext>
            </a:extLst>
          </p:cNvPr>
          <p:cNvPicPr>
            <a:picLocks noChangeAspect="1"/>
          </p:cNvPicPr>
          <p:nvPr/>
        </p:nvPicPr>
        <p:blipFill>
          <a:blip r:embed="rId3"/>
          <a:stretch>
            <a:fillRect/>
          </a:stretch>
        </p:blipFill>
        <p:spPr>
          <a:xfrm>
            <a:off x="3690921" y="313080"/>
            <a:ext cx="1696709" cy="2262279"/>
          </a:xfrm>
          <a:prstGeom prst="rect">
            <a:avLst/>
          </a:prstGeom>
        </p:spPr>
      </p:pic>
      <p:pic>
        <p:nvPicPr>
          <p:cNvPr id="15" name="Picture 14" descr="A picture containing glass&#10;&#10;Description automatically generated">
            <a:extLst>
              <a:ext uri="{FF2B5EF4-FFF2-40B4-BE49-F238E27FC236}">
                <a16:creationId xmlns:a16="http://schemas.microsoft.com/office/drawing/2014/main" id="{94D8F202-71DE-FEC9-0ED3-F260A8AF132C}"/>
              </a:ext>
            </a:extLst>
          </p:cNvPr>
          <p:cNvPicPr>
            <a:picLocks noChangeAspect="1"/>
          </p:cNvPicPr>
          <p:nvPr/>
        </p:nvPicPr>
        <p:blipFill>
          <a:blip r:embed="rId4"/>
          <a:stretch>
            <a:fillRect/>
          </a:stretch>
        </p:blipFill>
        <p:spPr>
          <a:xfrm>
            <a:off x="398929" y="3327475"/>
            <a:ext cx="1810512" cy="2743200"/>
          </a:xfrm>
          <a:prstGeom prst="rect">
            <a:avLst/>
          </a:prstGeom>
        </p:spPr>
      </p:pic>
      <p:sp>
        <p:nvSpPr>
          <p:cNvPr id="29" name="Rectangle 28">
            <a:extLst>
              <a:ext uri="{FF2B5EF4-FFF2-40B4-BE49-F238E27FC236}">
                <a16:creationId xmlns:a16="http://schemas.microsoft.com/office/drawing/2014/main" id="{6F32C1A4-2AC7-48CB-9AB7-B80470C0F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80220" y="2779776"/>
            <a:ext cx="54864" cy="40782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picture containing water, sky, lake, distance&#10;&#10;Description automatically generated">
            <a:extLst>
              <a:ext uri="{FF2B5EF4-FFF2-40B4-BE49-F238E27FC236}">
                <a16:creationId xmlns:a16="http://schemas.microsoft.com/office/drawing/2014/main" id="{D5CF32D8-6166-CAFF-DD6E-62905DDB3741}"/>
              </a:ext>
            </a:extLst>
          </p:cNvPr>
          <p:cNvPicPr>
            <a:picLocks noChangeAspect="1"/>
          </p:cNvPicPr>
          <p:nvPr/>
        </p:nvPicPr>
        <p:blipFill>
          <a:blip r:embed="rId5"/>
          <a:stretch>
            <a:fillRect/>
          </a:stretch>
        </p:blipFill>
        <p:spPr>
          <a:xfrm>
            <a:off x="2692041" y="3325796"/>
            <a:ext cx="2753441" cy="2746557"/>
          </a:xfrm>
          <a:prstGeom prst="rect">
            <a:avLst/>
          </a:prstGeom>
        </p:spPr>
      </p:pic>
      <p:sp>
        <p:nvSpPr>
          <p:cNvPr id="31" name="Rectangle 30">
            <a:extLst>
              <a:ext uri="{FF2B5EF4-FFF2-40B4-BE49-F238E27FC236}">
                <a16:creationId xmlns:a16="http://schemas.microsoft.com/office/drawing/2014/main" id="{BE12D8E2-6088-4997-A8C6-1794DA9E1D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5109" y="0"/>
            <a:ext cx="5486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picture containing outdoor object, dark, glass&#10;&#10;Description automatically generated">
            <a:extLst>
              <a:ext uri="{FF2B5EF4-FFF2-40B4-BE49-F238E27FC236}">
                <a16:creationId xmlns:a16="http://schemas.microsoft.com/office/drawing/2014/main" id="{7E6A4D2C-ACC1-92EF-87EF-7F5ADA5692E0}"/>
              </a:ext>
            </a:extLst>
          </p:cNvPr>
          <p:cNvPicPr>
            <a:picLocks noChangeAspect="1"/>
          </p:cNvPicPr>
          <p:nvPr/>
        </p:nvPicPr>
        <p:blipFill>
          <a:blip r:embed="rId6"/>
          <a:stretch>
            <a:fillRect/>
          </a:stretch>
        </p:blipFill>
        <p:spPr>
          <a:xfrm>
            <a:off x="5889951" y="640367"/>
            <a:ext cx="2675521" cy="2675521"/>
          </a:xfrm>
          <a:prstGeom prst="rect">
            <a:avLst/>
          </a:prstGeom>
        </p:spPr>
      </p:pic>
      <p:sp>
        <p:nvSpPr>
          <p:cNvPr id="33" name="Rectangle 32">
            <a:extLst>
              <a:ext uri="{FF2B5EF4-FFF2-40B4-BE49-F238E27FC236}">
                <a16:creationId xmlns:a16="http://schemas.microsoft.com/office/drawing/2014/main" id="{FAF10F47-1605-47C5-AE58-9062909ADA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4724" y="3862989"/>
            <a:ext cx="3469276" cy="7315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group of people walking&#10;&#10;Description automatically generated with low confidence">
            <a:extLst>
              <a:ext uri="{FF2B5EF4-FFF2-40B4-BE49-F238E27FC236}">
                <a16:creationId xmlns:a16="http://schemas.microsoft.com/office/drawing/2014/main" id="{C4DD8BCB-539C-A0EC-08F1-2C71479EA841}"/>
              </a:ext>
            </a:extLst>
          </p:cNvPr>
          <p:cNvPicPr>
            <a:picLocks noChangeAspect="1"/>
          </p:cNvPicPr>
          <p:nvPr/>
        </p:nvPicPr>
        <p:blipFill>
          <a:blip r:embed="rId7"/>
          <a:stretch>
            <a:fillRect/>
          </a:stretch>
        </p:blipFill>
        <p:spPr>
          <a:xfrm>
            <a:off x="5889755" y="4283145"/>
            <a:ext cx="2675521" cy="2006640"/>
          </a:xfrm>
          <a:prstGeom prst="rect">
            <a:avLst/>
          </a:prstGeom>
        </p:spPr>
      </p:pic>
    </p:spTree>
    <p:extLst>
      <p:ext uri="{BB962C8B-B14F-4D97-AF65-F5344CB8AC3E}">
        <p14:creationId xmlns:p14="http://schemas.microsoft.com/office/powerpoint/2010/main" val="1574729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 name="Rectangle 52">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5" name="Group 54">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8223477" y="2358"/>
            <a:ext cx="1407490" cy="1766008"/>
            <a:chOff x="-648769" y="2358"/>
            <a:chExt cx="1876653" cy="1766008"/>
          </a:xfrm>
        </p:grpSpPr>
        <p:sp>
          <p:nvSpPr>
            <p:cNvPr id="56" name="Freeform: Shape 55">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9" name="Rectangle 58">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972226" y="6114337"/>
            <a:ext cx="645368" cy="48402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Isosceles Triangle 60">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77" y="5721108"/>
            <a:ext cx="1696473"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erson in a black coat&#10;&#10;Description automatically generated">
            <a:extLst>
              <a:ext uri="{FF2B5EF4-FFF2-40B4-BE49-F238E27FC236}">
                <a16:creationId xmlns:a16="http://schemas.microsoft.com/office/drawing/2014/main" id="{699A4882-0114-BE15-87E7-92F703E695C1}"/>
              </a:ext>
            </a:extLst>
          </p:cNvPr>
          <p:cNvPicPr>
            <a:picLocks noChangeAspect="1"/>
          </p:cNvPicPr>
          <p:nvPr/>
        </p:nvPicPr>
        <p:blipFill>
          <a:blip r:embed="rId2"/>
          <a:stretch>
            <a:fillRect/>
          </a:stretch>
        </p:blipFill>
        <p:spPr>
          <a:xfrm>
            <a:off x="482600" y="895350"/>
            <a:ext cx="2390775" cy="3616325"/>
          </a:xfrm>
          <a:prstGeom prst="rect">
            <a:avLst/>
          </a:prstGeom>
        </p:spPr>
      </p:pic>
      <p:pic>
        <p:nvPicPr>
          <p:cNvPr id="2" name="Picture 1" descr="A close up of a flower&#10;&#10;Description automatically generated with low confidence">
            <a:extLst>
              <a:ext uri="{FF2B5EF4-FFF2-40B4-BE49-F238E27FC236}">
                <a16:creationId xmlns:a16="http://schemas.microsoft.com/office/drawing/2014/main" id="{136D04D6-DDEC-EE3A-A254-8F2E5B0724AB}"/>
              </a:ext>
            </a:extLst>
          </p:cNvPr>
          <p:cNvPicPr>
            <a:picLocks noChangeAspect="1"/>
          </p:cNvPicPr>
          <p:nvPr/>
        </p:nvPicPr>
        <p:blipFill>
          <a:blip r:embed="rId3"/>
          <a:stretch>
            <a:fillRect/>
          </a:stretch>
        </p:blipFill>
        <p:spPr>
          <a:xfrm>
            <a:off x="2949575" y="895350"/>
            <a:ext cx="3616325" cy="3616325"/>
          </a:xfrm>
          <a:prstGeom prst="rect">
            <a:avLst/>
          </a:prstGeom>
        </p:spPr>
      </p:pic>
      <p:pic>
        <p:nvPicPr>
          <p:cNvPr id="7" name="Picture 6" descr="A picture containing yellow&#10;&#10;Description automatically generated">
            <a:extLst>
              <a:ext uri="{FF2B5EF4-FFF2-40B4-BE49-F238E27FC236}">
                <a16:creationId xmlns:a16="http://schemas.microsoft.com/office/drawing/2014/main" id="{323AB12A-560A-5858-9F40-D1277A3A5401}"/>
              </a:ext>
            </a:extLst>
          </p:cNvPr>
          <p:cNvPicPr>
            <a:picLocks noChangeAspect="1"/>
          </p:cNvPicPr>
          <p:nvPr/>
        </p:nvPicPr>
        <p:blipFill>
          <a:blip r:embed="rId4"/>
          <a:stretch>
            <a:fillRect/>
          </a:stretch>
        </p:blipFill>
        <p:spPr>
          <a:xfrm>
            <a:off x="6638925" y="895350"/>
            <a:ext cx="2020888" cy="3616325"/>
          </a:xfrm>
          <a:prstGeom prst="rect">
            <a:avLst/>
          </a:prstGeom>
        </p:spPr>
      </p:pic>
      <p:pic>
        <p:nvPicPr>
          <p:cNvPr id="4" name="Picture 3" descr="A picture containing red, outdoor, parked, old&#10;&#10;Description automatically generated">
            <a:extLst>
              <a:ext uri="{FF2B5EF4-FFF2-40B4-BE49-F238E27FC236}">
                <a16:creationId xmlns:a16="http://schemas.microsoft.com/office/drawing/2014/main" id="{E1E5DD6A-563D-247A-321A-30E6909502B1}"/>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82600" y="4584700"/>
            <a:ext cx="1857375" cy="1373188"/>
          </a:xfrm>
          <a:prstGeom prst="rect">
            <a:avLst/>
          </a:prstGeom>
        </p:spPr>
      </p:pic>
      <p:pic>
        <p:nvPicPr>
          <p:cNvPr id="3" name="Picture 2" descr="A picture containing water, outdoor, swimming, ray&#10;&#10;Description automatically generated">
            <a:extLst>
              <a:ext uri="{FF2B5EF4-FFF2-40B4-BE49-F238E27FC236}">
                <a16:creationId xmlns:a16="http://schemas.microsoft.com/office/drawing/2014/main" id="{5F701C4F-74E4-037E-A318-332B626FB878}"/>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414588" y="4584700"/>
            <a:ext cx="1860550" cy="1373188"/>
          </a:xfrm>
          <a:prstGeom prst="rect">
            <a:avLst/>
          </a:prstGeom>
        </p:spPr>
      </p:pic>
      <p:pic>
        <p:nvPicPr>
          <p:cNvPr id="16" name="Picture 15" descr="A ferris wheel at night&#10;&#10;Description automatically generated">
            <a:extLst>
              <a:ext uri="{FF2B5EF4-FFF2-40B4-BE49-F238E27FC236}">
                <a16:creationId xmlns:a16="http://schemas.microsoft.com/office/drawing/2014/main" id="{9F335C2B-F588-FDE3-EC36-59B1E3A42F5A}"/>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4348163" y="4584700"/>
            <a:ext cx="2101850" cy="1373188"/>
          </a:xfrm>
          <a:prstGeom prst="rect">
            <a:avLst/>
          </a:prstGeom>
        </p:spPr>
      </p:pic>
      <p:pic>
        <p:nvPicPr>
          <p:cNvPr id="8" name="Picture 7" descr="A picture containing outdoor, night, light, city&#10;&#10;Description automatically generated">
            <a:extLst>
              <a:ext uri="{FF2B5EF4-FFF2-40B4-BE49-F238E27FC236}">
                <a16:creationId xmlns:a16="http://schemas.microsoft.com/office/drawing/2014/main" id="{05AE3293-C83B-5AF3-F957-53E04F5098E1}"/>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6524625" y="4584700"/>
            <a:ext cx="2136775" cy="1373188"/>
          </a:xfrm>
          <a:prstGeom prst="rect">
            <a:avLst/>
          </a:prstGeom>
        </p:spPr>
      </p:pic>
      <p:sp>
        <p:nvSpPr>
          <p:cNvPr id="17" name="TextBox 1">
            <a:extLst>
              <a:ext uri="{FF2B5EF4-FFF2-40B4-BE49-F238E27FC236}">
                <a16:creationId xmlns:a16="http://schemas.microsoft.com/office/drawing/2014/main" id="{AD467D0D-E0CC-E1C4-0689-E4B781BEF901}"/>
              </a:ext>
            </a:extLst>
          </p:cNvPr>
          <p:cNvSpPr txBox="1"/>
          <p:nvPr/>
        </p:nvSpPr>
        <p:spPr>
          <a:xfrm>
            <a:off x="478369" y="419502"/>
            <a:ext cx="2739917" cy="307777"/>
          </a:xfrm>
          <a:prstGeom prst="rect">
            <a:avLst/>
          </a:prstGeom>
          <a:noFill/>
        </p:spPr>
        <p:txBody>
          <a:bodyPr wrap="non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latin typeface="Arial Nova Light" panose="020B0304020202020204" pitchFamily="34" charset="0"/>
              </a:rPr>
              <a:t>Short listed entries – Year 11 - 13</a:t>
            </a:r>
          </a:p>
        </p:txBody>
      </p:sp>
    </p:spTree>
    <p:extLst>
      <p:ext uri="{BB962C8B-B14F-4D97-AF65-F5344CB8AC3E}">
        <p14:creationId xmlns:p14="http://schemas.microsoft.com/office/powerpoint/2010/main" val="4114547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8223477" y="2358"/>
            <a:ext cx="1407490" cy="1766008"/>
            <a:chOff x="-648769" y="2358"/>
            <a:chExt cx="1876653" cy="1766008"/>
          </a:xfrm>
        </p:grpSpPr>
        <p:sp>
          <p:nvSpPr>
            <p:cNvPr id="24" name="Freeform: Shape 23">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Rectangle 26">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972226" y="6114337"/>
            <a:ext cx="645368" cy="48402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77" y="5721108"/>
            <a:ext cx="1696473"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close-up of a person&#10;&#10;Description automatically generated">
            <a:extLst>
              <a:ext uri="{FF2B5EF4-FFF2-40B4-BE49-F238E27FC236}">
                <a16:creationId xmlns:a16="http://schemas.microsoft.com/office/drawing/2014/main" id="{01EC06AC-5FA5-F72E-20D4-E57DF91FAC53}"/>
              </a:ext>
            </a:extLst>
          </p:cNvPr>
          <p:cNvPicPr>
            <a:picLocks noChangeAspect="1"/>
          </p:cNvPicPr>
          <p:nvPr/>
        </p:nvPicPr>
        <p:blipFill>
          <a:blip r:embed="rId2"/>
          <a:stretch>
            <a:fillRect/>
          </a:stretch>
        </p:blipFill>
        <p:spPr>
          <a:xfrm>
            <a:off x="882650" y="642938"/>
            <a:ext cx="1493838" cy="2260600"/>
          </a:xfrm>
          <a:prstGeom prst="rect">
            <a:avLst/>
          </a:prstGeom>
        </p:spPr>
      </p:pic>
      <p:pic>
        <p:nvPicPr>
          <p:cNvPr id="2" name="Picture 1" descr="A picture containing plant, grass&#10;&#10;Description automatically generated">
            <a:extLst>
              <a:ext uri="{FF2B5EF4-FFF2-40B4-BE49-F238E27FC236}">
                <a16:creationId xmlns:a16="http://schemas.microsoft.com/office/drawing/2014/main" id="{DCDDF2DF-963B-2D03-E897-187034E2B4EF}"/>
              </a:ext>
            </a:extLst>
          </p:cNvPr>
          <p:cNvPicPr>
            <a:picLocks noChangeAspect="1"/>
          </p:cNvPicPr>
          <p:nvPr/>
        </p:nvPicPr>
        <p:blipFill>
          <a:blip r:embed="rId3"/>
          <a:stretch>
            <a:fillRect/>
          </a:stretch>
        </p:blipFill>
        <p:spPr>
          <a:xfrm>
            <a:off x="2444750" y="642938"/>
            <a:ext cx="1685925" cy="2260600"/>
          </a:xfrm>
          <a:prstGeom prst="rect">
            <a:avLst/>
          </a:prstGeom>
        </p:spPr>
      </p:pic>
      <p:pic>
        <p:nvPicPr>
          <p:cNvPr id="13" name="Picture 12" descr="A picture containing dark&#10;&#10;Description automatically generated">
            <a:extLst>
              <a:ext uri="{FF2B5EF4-FFF2-40B4-BE49-F238E27FC236}">
                <a16:creationId xmlns:a16="http://schemas.microsoft.com/office/drawing/2014/main" id="{C39BF9D1-A753-B15B-FA26-AB8EF6ECD0B6}"/>
              </a:ext>
            </a:extLst>
          </p:cNvPr>
          <p:cNvPicPr>
            <a:picLocks noChangeAspect="1"/>
          </p:cNvPicPr>
          <p:nvPr/>
        </p:nvPicPr>
        <p:blipFill>
          <a:blip r:embed="rId4"/>
          <a:stretch>
            <a:fillRect/>
          </a:stretch>
        </p:blipFill>
        <p:spPr>
          <a:xfrm>
            <a:off x="882650" y="2971800"/>
            <a:ext cx="3246438" cy="3241675"/>
          </a:xfrm>
          <a:prstGeom prst="rect">
            <a:avLst/>
          </a:prstGeom>
        </p:spPr>
      </p:pic>
      <p:pic>
        <p:nvPicPr>
          <p:cNvPr id="16" name="Picture 15" descr="A collage of photos of light trails&#10;&#10;Description automatically generated">
            <a:extLst>
              <a:ext uri="{FF2B5EF4-FFF2-40B4-BE49-F238E27FC236}">
                <a16:creationId xmlns:a16="http://schemas.microsoft.com/office/drawing/2014/main" id="{AD5B3ED9-9300-98D7-880C-F2A94474DF08}"/>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197350" y="642938"/>
            <a:ext cx="1851025" cy="1479550"/>
          </a:xfrm>
          <a:prstGeom prst="rect">
            <a:avLst/>
          </a:prstGeom>
        </p:spPr>
      </p:pic>
      <p:pic>
        <p:nvPicPr>
          <p:cNvPr id="14" name="Picture 13" descr="A picture containing text, different, dog, outdoor&#10;&#10;Description automatically generated">
            <a:extLst>
              <a:ext uri="{FF2B5EF4-FFF2-40B4-BE49-F238E27FC236}">
                <a16:creationId xmlns:a16="http://schemas.microsoft.com/office/drawing/2014/main" id="{4599C066-1A10-44F2-C6CE-86D37C3C408D}"/>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115050" y="642938"/>
            <a:ext cx="2143125" cy="1479550"/>
          </a:xfrm>
          <a:prstGeom prst="rect">
            <a:avLst/>
          </a:prstGeom>
        </p:spPr>
      </p:pic>
      <p:pic>
        <p:nvPicPr>
          <p:cNvPr id="11" name="Picture 10" descr="A picture containing text, platform, station, train&#10;&#10;Description automatically generated">
            <a:extLst>
              <a:ext uri="{FF2B5EF4-FFF2-40B4-BE49-F238E27FC236}">
                <a16:creationId xmlns:a16="http://schemas.microsoft.com/office/drawing/2014/main" id="{E57F7606-1C9E-64A3-CBD4-BF8162B3331F}"/>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4197350" y="2190750"/>
            <a:ext cx="1995488" cy="1311275"/>
          </a:xfrm>
          <a:prstGeom prst="rect">
            <a:avLst/>
          </a:prstGeom>
        </p:spPr>
      </p:pic>
      <p:pic>
        <p:nvPicPr>
          <p:cNvPr id="9" name="Picture 8" descr="A picture containing road, outdoor, street, black&#10;&#10;Description automatically generated">
            <a:extLst>
              <a:ext uri="{FF2B5EF4-FFF2-40B4-BE49-F238E27FC236}">
                <a16:creationId xmlns:a16="http://schemas.microsoft.com/office/drawing/2014/main" id="{EC7B6667-352E-7476-7509-65DB14031246}"/>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6261100" y="2190750"/>
            <a:ext cx="1998663" cy="1311275"/>
          </a:xfrm>
          <a:prstGeom prst="rect">
            <a:avLst/>
          </a:prstGeom>
        </p:spPr>
      </p:pic>
      <p:pic>
        <p:nvPicPr>
          <p:cNvPr id="15" name="Picture 14" descr="A person and person kissing in front of a body of water with birds flying around&#10;&#10;Description automatically generated with low confidence">
            <a:extLst>
              <a:ext uri="{FF2B5EF4-FFF2-40B4-BE49-F238E27FC236}">
                <a16:creationId xmlns:a16="http://schemas.microsoft.com/office/drawing/2014/main" id="{056BBF6A-6A2F-ADDE-2B99-00391FE3CE64}"/>
              </a:ext>
            </a:extLst>
          </p:cNvPr>
          <p:cNvPicPr>
            <a:picLocks noChangeAspect="1"/>
          </p:cNvPicPr>
          <p:nvPr/>
        </p:nvPicPr>
        <p:blipFill>
          <a:blip r:embed="rId9"/>
          <a:stretch>
            <a:fillRect/>
          </a:stretch>
        </p:blipFill>
        <p:spPr>
          <a:xfrm>
            <a:off x="4197350" y="3571875"/>
            <a:ext cx="4062413" cy="2641600"/>
          </a:xfrm>
          <a:prstGeom prst="rect">
            <a:avLst/>
          </a:prstGeom>
        </p:spPr>
      </p:pic>
    </p:spTree>
    <p:extLst>
      <p:ext uri="{BB962C8B-B14F-4D97-AF65-F5344CB8AC3E}">
        <p14:creationId xmlns:p14="http://schemas.microsoft.com/office/powerpoint/2010/main" val="15773151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Freeform 6">
            <a:extLst>
              <a:ext uri="{FF2B5EF4-FFF2-40B4-BE49-F238E27FC236}">
                <a16:creationId xmlns:a16="http://schemas.microsoft.com/office/drawing/2014/main" id="{69D184B2-2226-4E31-BCCB-444330767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338899" y="918266"/>
            <a:ext cx="529596" cy="5863534"/>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7">
            <a:extLst>
              <a:ext uri="{FF2B5EF4-FFF2-40B4-BE49-F238E27FC236}">
                <a16:creationId xmlns:a16="http://schemas.microsoft.com/office/drawing/2014/main" id="{1AC4D4E3-486A-464A-8EC8-D448810972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338409" y="643467"/>
            <a:ext cx="315230" cy="5668919"/>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Rectangle 27">
            <a:extLst>
              <a:ext uri="{FF2B5EF4-FFF2-40B4-BE49-F238E27FC236}">
                <a16:creationId xmlns:a16="http://schemas.microsoft.com/office/drawing/2014/main" id="{864DE13E-58EB-4475-B79C-0D4FC6512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8790" y="643467"/>
            <a:ext cx="8200127" cy="5391944"/>
          </a:xfrm>
          <a:prstGeom prst="rect">
            <a:avLst/>
          </a:prstGeom>
          <a:solidFill>
            <a:srgbClr val="FFFFFF"/>
          </a:solidFill>
          <a:ln w="12700">
            <a:solidFill>
              <a:schemeClr val="accent1"/>
            </a:solidFill>
            <a:miter lim="800000"/>
          </a:ln>
        </p:spPr>
        <p:txBody>
          <a:bodyPr vert="horz" wrap="square" lIns="91440" tIns="45720" rIns="91440" bIns="45720" numCol="1" anchor="t" anchorCtr="0" compatLnSpc="1">
            <a:prstTxWarp prst="textNoShape">
              <a:avLst/>
            </a:prstTxWarp>
          </a:bodyPr>
          <a:lstStyle/>
          <a:p>
            <a:endParaRPr lang="en-US"/>
          </a:p>
        </p:txBody>
      </p:sp>
      <p:pic>
        <p:nvPicPr>
          <p:cNvPr id="6" name="Picture 5" descr="A picture containing text, outdoor&#10;&#10;Description automatically generated">
            <a:extLst>
              <a:ext uri="{FF2B5EF4-FFF2-40B4-BE49-F238E27FC236}">
                <a16:creationId xmlns:a16="http://schemas.microsoft.com/office/drawing/2014/main" id="{C293043B-02B7-FBE5-F4A9-790621B82294}"/>
              </a:ext>
            </a:extLst>
          </p:cNvPr>
          <p:cNvPicPr>
            <a:picLocks noChangeAspect="1"/>
          </p:cNvPicPr>
          <p:nvPr/>
        </p:nvPicPr>
        <p:blipFill>
          <a:blip r:embed="rId2"/>
          <a:stretch>
            <a:fillRect/>
          </a:stretch>
        </p:blipFill>
        <p:spPr>
          <a:xfrm>
            <a:off x="982663" y="1285875"/>
            <a:ext cx="2032000" cy="2708275"/>
          </a:xfrm>
          <a:prstGeom prst="rect">
            <a:avLst/>
          </a:prstGeom>
        </p:spPr>
      </p:pic>
      <p:pic>
        <p:nvPicPr>
          <p:cNvPr id="7" name="Picture 6" descr="A picture containing person&#10;&#10;Description automatically generated">
            <a:extLst>
              <a:ext uri="{FF2B5EF4-FFF2-40B4-BE49-F238E27FC236}">
                <a16:creationId xmlns:a16="http://schemas.microsoft.com/office/drawing/2014/main" id="{AF9DB068-4208-7573-0400-D28B4383754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82663" y="4059238"/>
            <a:ext cx="2032000" cy="1331913"/>
          </a:xfrm>
          <a:prstGeom prst="rect">
            <a:avLst/>
          </a:prstGeom>
        </p:spPr>
      </p:pic>
      <p:pic>
        <p:nvPicPr>
          <p:cNvPr id="9" name="Picture 8" descr="A picture containing person, dark&#10;&#10;Description automatically generated">
            <a:extLst>
              <a:ext uri="{FF2B5EF4-FFF2-40B4-BE49-F238E27FC236}">
                <a16:creationId xmlns:a16="http://schemas.microsoft.com/office/drawing/2014/main" id="{582B8916-9B2E-82C1-BDB9-BC9D420815E5}"/>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079750" y="1285875"/>
            <a:ext cx="1525588" cy="1981200"/>
          </a:xfrm>
          <a:prstGeom prst="rect">
            <a:avLst/>
          </a:prstGeom>
        </p:spPr>
      </p:pic>
      <p:pic>
        <p:nvPicPr>
          <p:cNvPr id="5" name="Picture 4" descr="A whale jumping out of the water&#10;&#10;Description automatically generated with medium confidence">
            <a:extLst>
              <a:ext uri="{FF2B5EF4-FFF2-40B4-BE49-F238E27FC236}">
                <a16:creationId xmlns:a16="http://schemas.microsoft.com/office/drawing/2014/main" id="{2083184C-2D06-0750-B4A0-6B2B36542C5A}"/>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079750" y="3333750"/>
            <a:ext cx="1525588" cy="998538"/>
          </a:xfrm>
          <a:prstGeom prst="rect">
            <a:avLst/>
          </a:prstGeom>
        </p:spPr>
      </p:pic>
      <p:pic>
        <p:nvPicPr>
          <p:cNvPr id="12" name="Picture 11" descr="A bus travels down the street&#10;&#10;Description automatically generated with low confidence">
            <a:extLst>
              <a:ext uri="{FF2B5EF4-FFF2-40B4-BE49-F238E27FC236}">
                <a16:creationId xmlns:a16="http://schemas.microsoft.com/office/drawing/2014/main" id="{C6469C5E-C247-0E57-99CD-A1785BC4E09E}"/>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3079750" y="4397375"/>
            <a:ext cx="1525588" cy="993775"/>
          </a:xfrm>
          <a:prstGeom prst="rect">
            <a:avLst/>
          </a:prstGeom>
        </p:spPr>
      </p:pic>
      <p:pic>
        <p:nvPicPr>
          <p:cNvPr id="13" name="Picture 12" descr="A group of people riding horses&#10;&#10;Description automatically generated with medium confidence">
            <a:extLst>
              <a:ext uri="{FF2B5EF4-FFF2-40B4-BE49-F238E27FC236}">
                <a16:creationId xmlns:a16="http://schemas.microsoft.com/office/drawing/2014/main" id="{005373EB-3E7A-6D77-039D-7843C7D8BABA}"/>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4670425" y="1285875"/>
            <a:ext cx="1570038" cy="1790700"/>
          </a:xfrm>
          <a:prstGeom prst="rect">
            <a:avLst/>
          </a:prstGeom>
        </p:spPr>
      </p:pic>
      <p:pic>
        <p:nvPicPr>
          <p:cNvPr id="8" name="Picture 7" descr="A person standing on a dock&#10;&#10;Description automatically generated with low confidence">
            <a:extLst>
              <a:ext uri="{FF2B5EF4-FFF2-40B4-BE49-F238E27FC236}">
                <a16:creationId xmlns:a16="http://schemas.microsoft.com/office/drawing/2014/main" id="{D5A5A706-46F5-E486-1417-F0BC7FF07517}"/>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670425" y="3141663"/>
            <a:ext cx="1570038" cy="1158875"/>
          </a:xfrm>
          <a:prstGeom prst="rect">
            <a:avLst/>
          </a:prstGeom>
        </p:spPr>
      </p:pic>
      <p:pic>
        <p:nvPicPr>
          <p:cNvPr id="11" name="Picture 10" descr="A butterfly flying over a flower&#10;&#10;Description automatically generated with low confidence">
            <a:extLst>
              <a:ext uri="{FF2B5EF4-FFF2-40B4-BE49-F238E27FC236}">
                <a16:creationId xmlns:a16="http://schemas.microsoft.com/office/drawing/2014/main" id="{61093415-9EB8-A7AD-43CC-EA2117752308}"/>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4670425" y="4367213"/>
            <a:ext cx="1570038" cy="1025525"/>
          </a:xfrm>
          <a:prstGeom prst="rect">
            <a:avLst/>
          </a:prstGeom>
        </p:spPr>
      </p:pic>
      <p:pic>
        <p:nvPicPr>
          <p:cNvPr id="4" name="Picture 3" descr="A horse grazing in a field&#10;&#10;Description automatically generated with medium confidence">
            <a:extLst>
              <a:ext uri="{FF2B5EF4-FFF2-40B4-BE49-F238E27FC236}">
                <a16:creationId xmlns:a16="http://schemas.microsoft.com/office/drawing/2014/main" id="{45F721EA-E1BD-199D-B8A3-3C25758D9784}"/>
              </a:ext>
            </a:extLst>
          </p:cNvPr>
          <p:cNvPicPr>
            <a:picLocks noChangeAspect="1"/>
          </p:cNvPicPr>
          <p:nvPr/>
        </p:nvPicPr>
        <p:blipFill>
          <a:blip r:embed="rId10"/>
          <a:stretch>
            <a:fillRect/>
          </a:stretch>
        </p:blipFill>
        <p:spPr>
          <a:xfrm>
            <a:off x="6305550" y="1285875"/>
            <a:ext cx="1852613" cy="2825750"/>
          </a:xfrm>
          <a:prstGeom prst="rect">
            <a:avLst/>
          </a:prstGeom>
        </p:spPr>
      </p:pic>
      <p:pic>
        <p:nvPicPr>
          <p:cNvPr id="10" name="Picture 9" descr="A picture containing plant, grass&#10;&#10;Description automatically generated">
            <a:extLst>
              <a:ext uri="{FF2B5EF4-FFF2-40B4-BE49-F238E27FC236}">
                <a16:creationId xmlns:a16="http://schemas.microsoft.com/office/drawing/2014/main" id="{24B252BE-B9F1-7981-D6AE-A4A1461A2AD7}"/>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6305550" y="4176713"/>
            <a:ext cx="1852613" cy="1214438"/>
          </a:xfrm>
          <a:prstGeom prst="rect">
            <a:avLst/>
          </a:prstGeom>
        </p:spPr>
      </p:pic>
      <p:sp>
        <p:nvSpPr>
          <p:cNvPr id="15" name="TextBox 14">
            <a:extLst>
              <a:ext uri="{FF2B5EF4-FFF2-40B4-BE49-F238E27FC236}">
                <a16:creationId xmlns:a16="http://schemas.microsoft.com/office/drawing/2014/main" id="{FBEFB041-AED9-9202-9918-BE39D5E1B6AD}"/>
              </a:ext>
            </a:extLst>
          </p:cNvPr>
          <p:cNvSpPr txBox="1"/>
          <p:nvPr/>
        </p:nvSpPr>
        <p:spPr>
          <a:xfrm>
            <a:off x="937482" y="5498439"/>
            <a:ext cx="3862468" cy="369332"/>
          </a:xfrm>
          <a:prstGeom prst="rect">
            <a:avLst/>
          </a:prstGeom>
          <a:noFill/>
        </p:spPr>
        <p:txBody>
          <a:bodyPr wrap="non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dirty="0"/>
              <a:t>Short listed entries – Staff and parents</a:t>
            </a:r>
            <a:endParaRPr lang="en-GB" dirty="0">
              <a:cs typeface="Calibri"/>
            </a:endParaRPr>
          </a:p>
        </p:txBody>
      </p:sp>
    </p:spTree>
    <p:extLst>
      <p:ext uri="{BB962C8B-B14F-4D97-AF65-F5344CB8AC3E}">
        <p14:creationId xmlns:p14="http://schemas.microsoft.com/office/powerpoint/2010/main" val="37999491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AutoShape 2" descr="blob:https://ringwoodschool-my.sharepoint.com/06b5447c-c966-4966-bdeb-669a864290f0">
            <a:extLst>
              <a:ext uri="{FF2B5EF4-FFF2-40B4-BE49-F238E27FC236}">
                <a16:creationId xmlns:a16="http://schemas.microsoft.com/office/drawing/2014/main" id="{C2A1819B-22AF-4D86-8E5F-1DCAB35F0F00}"/>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1A281219-182A-4E53-8F4C-414902B0E1FB}"/>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rot="5400000">
            <a:off x="1391870" y="3015611"/>
            <a:ext cx="2293798" cy="3440696"/>
          </a:xfrm>
          <a:prstGeom prst="rect">
            <a:avLst/>
          </a:prstGeom>
        </p:spPr>
      </p:pic>
      <p:sp>
        <p:nvSpPr>
          <p:cNvPr id="9" name="Rectangle 8">
            <a:extLst>
              <a:ext uri="{FF2B5EF4-FFF2-40B4-BE49-F238E27FC236}">
                <a16:creationId xmlns:a16="http://schemas.microsoft.com/office/drawing/2014/main" id="{5124ED36-EF06-4692-89C4-993381E2E397}"/>
              </a:ext>
            </a:extLst>
          </p:cNvPr>
          <p:cNvSpPr/>
          <p:nvPr/>
        </p:nvSpPr>
        <p:spPr>
          <a:xfrm>
            <a:off x="1126488" y="6050947"/>
            <a:ext cx="2070439" cy="323165"/>
          </a:xfrm>
          <a:prstGeom prst="rect">
            <a:avLst/>
          </a:prstGeom>
        </p:spPr>
        <p:txBody>
          <a:bodyPr wrap="none" lIns="91440" tIns="45720" rIns="91440" bIns="45720" anchor="t">
            <a:spAutoFit/>
          </a:bodyPr>
          <a:lstStyle/>
          <a:p>
            <a:pPr algn="ctr" defTabSz="388620">
              <a:spcAft>
                <a:spcPts val="600"/>
              </a:spcAft>
            </a:pPr>
            <a:r>
              <a:rPr lang="en-GB" sz="1500" b="1" kern="1200" dirty="0">
                <a:solidFill>
                  <a:srgbClr val="1E4D78"/>
                </a:solidFill>
                <a:latin typeface="Arial Rounded MT Bold"/>
              </a:rPr>
              <a:t>2020 Overall Winner</a:t>
            </a:r>
            <a:endParaRPr lang="en-GB" sz="1500" b="1" dirty="0">
              <a:solidFill>
                <a:srgbClr val="1E4D78"/>
              </a:solidFill>
              <a:latin typeface="Arial Rounded MT Bold"/>
            </a:endParaRPr>
          </a:p>
        </p:txBody>
      </p:sp>
      <p:pic>
        <p:nvPicPr>
          <p:cNvPr id="2" name="Content Placeholder 3">
            <a:extLst>
              <a:ext uri="{FF2B5EF4-FFF2-40B4-BE49-F238E27FC236}">
                <a16:creationId xmlns:a16="http://schemas.microsoft.com/office/drawing/2014/main" id="{79BDA0F4-964A-ED8A-28CF-B43A0C28510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025345" y="606582"/>
            <a:ext cx="3134218" cy="2089478"/>
          </a:xfrm>
          <a:prstGeom prst="rect">
            <a:avLst/>
          </a:prstGeom>
        </p:spPr>
      </p:pic>
      <p:sp>
        <p:nvSpPr>
          <p:cNvPr id="3" name="TextBox 2">
            <a:extLst>
              <a:ext uri="{FF2B5EF4-FFF2-40B4-BE49-F238E27FC236}">
                <a16:creationId xmlns:a16="http://schemas.microsoft.com/office/drawing/2014/main" id="{FD1FE877-E4C7-1C9F-2BA4-E486395BE91E}"/>
              </a:ext>
            </a:extLst>
          </p:cNvPr>
          <p:cNvSpPr txBox="1"/>
          <p:nvPr/>
        </p:nvSpPr>
        <p:spPr>
          <a:xfrm>
            <a:off x="3963967" y="2765974"/>
            <a:ext cx="5088841" cy="327782"/>
          </a:xfrm>
          <a:prstGeom prst="rect">
            <a:avLst/>
          </a:prstGeom>
          <a:noFill/>
        </p:spPr>
        <p:txBody>
          <a:bodyPr wrap="square" lIns="91440" tIns="45720" rIns="91440" bIns="45720" rtlCol="0" anchor="t">
            <a:spAutoFit/>
          </a:bodyPr>
          <a:lstStyle/>
          <a:p>
            <a:pPr algn="ctr" defTabSz="388620">
              <a:spcAft>
                <a:spcPts val="600"/>
              </a:spcAft>
            </a:pPr>
            <a:r>
              <a:rPr lang="en-GB" sz="1500" b="1" kern="1200" dirty="0">
                <a:solidFill>
                  <a:srgbClr val="1E4D78"/>
                </a:solidFill>
                <a:latin typeface="Arial Rounded MT Bold"/>
              </a:rPr>
              <a:t>2019 Overall Winner</a:t>
            </a:r>
            <a:endParaRPr lang="en-GB" sz="1500" b="1" dirty="0">
              <a:solidFill>
                <a:srgbClr val="1E4D78"/>
              </a:solidFill>
              <a:latin typeface="Arial Rounded MT Bold"/>
            </a:endParaRPr>
          </a:p>
        </p:txBody>
      </p:sp>
      <p:pic>
        <p:nvPicPr>
          <p:cNvPr id="5" name="Content Placeholder 3">
            <a:extLst>
              <a:ext uri="{FF2B5EF4-FFF2-40B4-BE49-F238E27FC236}">
                <a16:creationId xmlns:a16="http://schemas.microsoft.com/office/drawing/2014/main" id="{F01C27E3-D8AD-3145-C932-252F50CEFD2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18419" y="615113"/>
            <a:ext cx="3440697" cy="2089937"/>
          </a:xfrm>
          <a:prstGeom prst="rect">
            <a:avLst/>
          </a:prstGeom>
        </p:spPr>
      </p:pic>
      <p:sp>
        <p:nvSpPr>
          <p:cNvPr id="8" name="TextBox 7">
            <a:extLst>
              <a:ext uri="{FF2B5EF4-FFF2-40B4-BE49-F238E27FC236}">
                <a16:creationId xmlns:a16="http://schemas.microsoft.com/office/drawing/2014/main" id="{2BAB1D2B-6272-161A-74D8-F7761A3B8795}"/>
              </a:ext>
            </a:extLst>
          </p:cNvPr>
          <p:cNvSpPr txBox="1"/>
          <p:nvPr/>
        </p:nvSpPr>
        <p:spPr>
          <a:xfrm>
            <a:off x="269501" y="2767939"/>
            <a:ext cx="4139152" cy="327782"/>
          </a:xfrm>
          <a:prstGeom prst="rect">
            <a:avLst/>
          </a:prstGeom>
          <a:noFill/>
        </p:spPr>
        <p:txBody>
          <a:bodyPr wrap="square" lIns="91440" tIns="45720" rIns="91440" bIns="45720" anchor="t">
            <a:spAutoFit/>
          </a:bodyPr>
          <a:lstStyle/>
          <a:p>
            <a:pPr algn="ctr" defTabSz="388620">
              <a:spcAft>
                <a:spcPts val="600"/>
              </a:spcAft>
            </a:pPr>
            <a:r>
              <a:rPr lang="en-GB" sz="1500" b="1" kern="1200" dirty="0">
                <a:solidFill>
                  <a:srgbClr val="1E4D78"/>
                </a:solidFill>
                <a:latin typeface="Arial Rounded MT Bold"/>
              </a:rPr>
              <a:t>2018 Overall Winner</a:t>
            </a:r>
            <a:endParaRPr lang="en-GB" sz="1500" b="1" dirty="0">
              <a:solidFill>
                <a:srgbClr val="1E4D78"/>
              </a:solidFill>
              <a:latin typeface="Arial Rounded MT Bold"/>
            </a:endParaRPr>
          </a:p>
        </p:txBody>
      </p:sp>
      <p:pic>
        <p:nvPicPr>
          <p:cNvPr id="7" name="Picture 6" descr="A pile of colorful lego blocks&#10;&#10;Description automatically generated">
            <a:extLst>
              <a:ext uri="{FF2B5EF4-FFF2-40B4-BE49-F238E27FC236}">
                <a16:creationId xmlns:a16="http://schemas.microsoft.com/office/drawing/2014/main" id="{5E9C84AD-DDBB-63F1-B947-87CE9F9455AF}"/>
              </a:ext>
            </a:extLst>
          </p:cNvPr>
          <p:cNvPicPr>
            <a:picLocks noChangeAspect="1"/>
          </p:cNvPicPr>
          <p:nvPr/>
        </p:nvPicPr>
        <p:blipFill>
          <a:blip r:embed="rId5"/>
          <a:stretch>
            <a:fillRect/>
          </a:stretch>
        </p:blipFill>
        <p:spPr>
          <a:xfrm>
            <a:off x="5716834" y="3382593"/>
            <a:ext cx="1742688" cy="2324987"/>
          </a:xfrm>
          <a:prstGeom prst="rect">
            <a:avLst/>
          </a:prstGeom>
        </p:spPr>
      </p:pic>
      <p:sp>
        <p:nvSpPr>
          <p:cNvPr id="11" name="Rectangle 10">
            <a:extLst>
              <a:ext uri="{FF2B5EF4-FFF2-40B4-BE49-F238E27FC236}">
                <a16:creationId xmlns:a16="http://schemas.microsoft.com/office/drawing/2014/main" id="{4DC691C3-782F-0A33-32BA-B485A6FA4C27}"/>
              </a:ext>
            </a:extLst>
          </p:cNvPr>
          <p:cNvSpPr/>
          <p:nvPr/>
        </p:nvSpPr>
        <p:spPr>
          <a:xfrm>
            <a:off x="5469582" y="6046177"/>
            <a:ext cx="2070439" cy="323165"/>
          </a:xfrm>
          <a:prstGeom prst="rect">
            <a:avLst/>
          </a:prstGeom>
        </p:spPr>
        <p:txBody>
          <a:bodyPr wrap="none" lIns="91440" tIns="45720" rIns="91440" bIns="45720" anchor="t">
            <a:spAutoFit/>
          </a:bodyPr>
          <a:lstStyle/>
          <a:p>
            <a:pPr algn="ctr" defTabSz="388620">
              <a:spcAft>
                <a:spcPts val="600"/>
              </a:spcAft>
            </a:pPr>
            <a:r>
              <a:rPr lang="en-GB" sz="1500" b="1" kern="1200" dirty="0">
                <a:solidFill>
                  <a:srgbClr val="1E4D78"/>
                </a:solidFill>
                <a:latin typeface="Arial Rounded MT Bold"/>
                <a:ea typeface="Lato"/>
                <a:cs typeface="Lato"/>
              </a:rPr>
              <a:t>2021 Overall Winner</a:t>
            </a:r>
            <a:endParaRPr lang="en-GB" sz="1500" b="1" dirty="0">
              <a:solidFill>
                <a:srgbClr val="1E4D78"/>
              </a:solidFill>
              <a:latin typeface="Arial Rounded MT Bold"/>
              <a:ea typeface="Lato"/>
              <a:cs typeface="Lato"/>
            </a:endParaRPr>
          </a:p>
        </p:txBody>
      </p:sp>
    </p:spTree>
    <p:extLst>
      <p:ext uri="{BB962C8B-B14F-4D97-AF65-F5344CB8AC3E}">
        <p14:creationId xmlns:p14="http://schemas.microsoft.com/office/powerpoint/2010/main" val="6313703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4513F69C-3D6D-4E72-9289-5BC3584D6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8F1D95F4-F30A-4B9E-AC51-281C7F8EC9FA}"/>
              </a:ext>
            </a:extLst>
          </p:cNvPr>
          <p:cNvSpPr/>
          <p:nvPr/>
        </p:nvSpPr>
        <p:spPr>
          <a:xfrm>
            <a:off x="5645417" y="557189"/>
            <a:ext cx="2869933" cy="1671566"/>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3500" kern="1200" dirty="0">
                <a:latin typeface="Arial Nova"/>
                <a:ea typeface="+mj-ea"/>
                <a:cs typeface="+mj-cs"/>
              </a:rPr>
              <a:t>What does atmosphere mean?</a:t>
            </a:r>
            <a:r>
              <a:rPr lang="en-US" sz="3500" b="1" kern="1200" dirty="0">
                <a:latin typeface="Arial Rounded MT Bold"/>
                <a:ea typeface="+mj-ea"/>
                <a:cs typeface="+mj-cs"/>
              </a:rPr>
              <a:t> </a:t>
            </a:r>
          </a:p>
        </p:txBody>
      </p:sp>
      <p:pic>
        <p:nvPicPr>
          <p:cNvPr id="8" name="Picture 7" descr="A pool with a metal ladder&#10;&#10;Description automatically generated">
            <a:extLst>
              <a:ext uri="{FF2B5EF4-FFF2-40B4-BE49-F238E27FC236}">
                <a16:creationId xmlns:a16="http://schemas.microsoft.com/office/drawing/2014/main" id="{06C505FB-E38C-DBBE-44FB-66F0B7A760E2}"/>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t="1996" r="-3" b="-3"/>
          <a:stretch/>
        </p:blipFill>
        <p:spPr>
          <a:xfrm>
            <a:off x="20" y="-1"/>
            <a:ext cx="2998294" cy="4469126"/>
          </a:xfrm>
          <a:prstGeom prst="rect">
            <a:avLst/>
          </a:prstGeom>
        </p:spPr>
      </p:pic>
      <p:pic>
        <p:nvPicPr>
          <p:cNvPr id="5" name="Picture 4" descr="A person holding a light&#10;&#10;Description automatically generated">
            <a:extLst>
              <a:ext uri="{FF2B5EF4-FFF2-40B4-BE49-F238E27FC236}">
                <a16:creationId xmlns:a16="http://schemas.microsoft.com/office/drawing/2014/main" id="{473C162A-3EF7-D6C5-C8D2-72947D6A819C}"/>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3138051" y="-2"/>
            <a:ext cx="2270430" cy="2226220"/>
          </a:xfrm>
          <a:prstGeom prst="rect">
            <a:avLst/>
          </a:prstGeom>
        </p:spPr>
      </p:pic>
      <p:pic>
        <p:nvPicPr>
          <p:cNvPr id="7" name="Picture 6" descr="A tent under a starry sky&#10;&#10;Description automatically generated">
            <a:extLst>
              <a:ext uri="{FF2B5EF4-FFF2-40B4-BE49-F238E27FC236}">
                <a16:creationId xmlns:a16="http://schemas.microsoft.com/office/drawing/2014/main" id="{C7FBBF0C-7F0F-F266-297D-D4948CD207F8}"/>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r="-6" b="-10"/>
          <a:stretch/>
        </p:blipFill>
        <p:spPr>
          <a:xfrm>
            <a:off x="3138051" y="2406570"/>
            <a:ext cx="2270430" cy="2050948"/>
          </a:xfrm>
          <a:prstGeom prst="rect">
            <a:avLst/>
          </a:prstGeom>
        </p:spPr>
      </p:pic>
      <p:pic>
        <p:nvPicPr>
          <p:cNvPr id="4" name="Picture 3" descr="A deer with antlers standing in a forest&#10;&#10;Description automatically generated">
            <a:extLst>
              <a:ext uri="{FF2B5EF4-FFF2-40B4-BE49-F238E27FC236}">
                <a16:creationId xmlns:a16="http://schemas.microsoft.com/office/drawing/2014/main" id="{B290453D-C5F7-30F4-2F9C-D065F5D622F8}"/>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2787" y="4638290"/>
            <a:ext cx="2265668" cy="2219710"/>
          </a:xfrm>
          <a:prstGeom prst="rect">
            <a:avLst/>
          </a:prstGeom>
        </p:spPr>
      </p:pic>
      <p:pic>
        <p:nvPicPr>
          <p:cNvPr id="9" name="Picture 8" descr="A mountain range with snow and trees&#10;&#10;Description automatically generated">
            <a:extLst>
              <a:ext uri="{FF2B5EF4-FFF2-40B4-BE49-F238E27FC236}">
                <a16:creationId xmlns:a16="http://schemas.microsoft.com/office/drawing/2014/main" id="{63C5F185-6AC4-9796-8C22-4EE451CBBB59}"/>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r="-3" b="-3"/>
          <a:stretch/>
        </p:blipFill>
        <p:spPr>
          <a:xfrm>
            <a:off x="2388471" y="4629236"/>
            <a:ext cx="3020009" cy="2228764"/>
          </a:xfrm>
          <a:prstGeom prst="rect">
            <a:avLst/>
          </a:prstGeom>
        </p:spPr>
      </p:pic>
      <p:sp>
        <p:nvSpPr>
          <p:cNvPr id="25" name="TextBox 24">
            <a:extLst>
              <a:ext uri="{FF2B5EF4-FFF2-40B4-BE49-F238E27FC236}">
                <a16:creationId xmlns:a16="http://schemas.microsoft.com/office/drawing/2014/main" id="{D852548C-5E01-A733-1D0B-7272446A6E8D}"/>
              </a:ext>
            </a:extLst>
          </p:cNvPr>
          <p:cNvSpPr txBox="1"/>
          <p:nvPr/>
        </p:nvSpPr>
        <p:spPr>
          <a:xfrm>
            <a:off x="5645417" y="2410039"/>
            <a:ext cx="3289080" cy="3766924"/>
          </a:xfrm>
          <a:prstGeom prst="rect">
            <a:avLst/>
          </a:prstGeom>
        </p:spPr>
        <p:txBody>
          <a:bodyPr vert="horz" lIns="91440" tIns="45720" rIns="91440" bIns="45720" rtlCol="0" anchor="t">
            <a:normAutofit fontScale="85000" lnSpcReduction="10000"/>
          </a:bodyPr>
          <a:lstStyle/>
          <a:p>
            <a:pPr defTabSz="914400">
              <a:lnSpc>
                <a:spcPct val="90000"/>
              </a:lnSpc>
              <a:spcAft>
                <a:spcPts val="600"/>
              </a:spcAft>
            </a:pPr>
            <a:r>
              <a:rPr lang="en-US" sz="2800" dirty="0">
                <a:latin typeface="Arial Nova Light"/>
              </a:rPr>
              <a:t>Atmosphere</a:t>
            </a:r>
            <a:r>
              <a:rPr lang="en-US" sz="2000" i="0" dirty="0">
                <a:effectLst/>
                <a:latin typeface="Arial Nova Light"/>
              </a:rPr>
              <a:t> -</a:t>
            </a:r>
            <a:endParaRPr lang="en-US" sz="2000" dirty="0">
              <a:latin typeface="Arial Nova Light"/>
            </a:endParaRPr>
          </a:p>
          <a:p>
            <a:pPr defTabSz="914400">
              <a:lnSpc>
                <a:spcPct val="120000"/>
              </a:lnSpc>
              <a:spcAft>
                <a:spcPts val="600"/>
              </a:spcAft>
            </a:pPr>
            <a:r>
              <a:rPr lang="en-US" sz="2000" i="0" dirty="0">
                <a:effectLst/>
                <a:latin typeface="Arial Nova Light"/>
              </a:rPr>
              <a:t>NOUN</a:t>
            </a:r>
            <a:endParaRPr lang="en-US" sz="2000" i="0">
              <a:effectLst/>
              <a:latin typeface="Arial Nova Light"/>
              <a:cs typeface="Calibri"/>
            </a:endParaRPr>
          </a:p>
          <a:p>
            <a:pPr defTabSz="914400">
              <a:lnSpc>
                <a:spcPct val="120000"/>
              </a:lnSpc>
              <a:spcAft>
                <a:spcPts val="600"/>
              </a:spcAft>
            </a:pPr>
            <a:r>
              <a:rPr lang="en-US" sz="2000" dirty="0">
                <a:latin typeface="Arial Nova Light"/>
              </a:rPr>
              <a:t>the </a:t>
            </a:r>
            <a:r>
              <a:rPr lang="en-US" sz="2000" dirty="0">
                <a:latin typeface="Arial Nova Light"/>
                <a:hlinkClick r:id="rId7"/>
              </a:rPr>
              <a:t>character</a:t>
            </a:r>
            <a:r>
              <a:rPr lang="en-US" sz="2000" dirty="0">
                <a:latin typeface="Arial Nova Light"/>
              </a:rPr>
              <a:t>, </a:t>
            </a:r>
            <a:r>
              <a:rPr lang="en-US" sz="2000" dirty="0">
                <a:latin typeface="Arial Nova Light"/>
                <a:hlinkClick r:id="rId8"/>
              </a:rPr>
              <a:t>feeling</a:t>
            </a:r>
            <a:r>
              <a:rPr lang="en-US" sz="2000" dirty="0">
                <a:latin typeface="Arial Nova Light"/>
              </a:rPr>
              <a:t>, or </a:t>
            </a:r>
            <a:r>
              <a:rPr lang="en-US" sz="2000" dirty="0">
                <a:latin typeface="Arial Nova Light"/>
                <a:hlinkClick r:id="rId9"/>
              </a:rPr>
              <a:t>mood</a:t>
            </a:r>
            <a:r>
              <a:rPr lang="en-US" sz="2000" dirty="0">
                <a:latin typeface="Arial Nova Light"/>
              </a:rPr>
              <a:t> of a </a:t>
            </a:r>
            <a:r>
              <a:rPr lang="en-US" sz="2000" dirty="0">
                <a:latin typeface="Arial Nova Light"/>
                <a:hlinkClick r:id="rId10"/>
              </a:rPr>
              <a:t>place</a:t>
            </a:r>
            <a:r>
              <a:rPr lang="en-US" sz="2000" dirty="0">
                <a:latin typeface="Arial Nova Light"/>
              </a:rPr>
              <a:t> or </a:t>
            </a:r>
            <a:r>
              <a:rPr lang="en-US" sz="2000" dirty="0">
                <a:latin typeface="Arial Nova Light"/>
                <a:hlinkClick r:id="rId11"/>
              </a:rPr>
              <a:t>situation</a:t>
            </a:r>
            <a:r>
              <a:rPr lang="en-US" sz="2000" dirty="0">
                <a:latin typeface="Arial Nova Light"/>
              </a:rPr>
              <a:t>: </a:t>
            </a:r>
            <a:endParaRPr lang="en-US" sz="2000">
              <a:latin typeface="Arial Nova Light"/>
              <a:cs typeface="Calibri"/>
            </a:endParaRPr>
          </a:p>
          <a:p>
            <a:pPr defTabSz="914400">
              <a:lnSpc>
                <a:spcPct val="120000"/>
              </a:lnSpc>
              <a:spcAft>
                <a:spcPts val="600"/>
              </a:spcAft>
            </a:pPr>
            <a:r>
              <a:rPr lang="en-US" sz="2000" dirty="0">
                <a:latin typeface="Arial Nova Light"/>
              </a:rPr>
              <a:t>a </a:t>
            </a:r>
            <a:r>
              <a:rPr lang="en-US" sz="2000" dirty="0">
                <a:latin typeface="Arial Nova Light"/>
                <a:hlinkClick r:id="rId8"/>
              </a:rPr>
              <a:t>feeling</a:t>
            </a:r>
            <a:r>
              <a:rPr lang="en-US" sz="2000" dirty="0">
                <a:latin typeface="Arial Nova Light"/>
              </a:rPr>
              <a:t> that a </a:t>
            </a:r>
            <a:r>
              <a:rPr lang="en-US" sz="2000" dirty="0">
                <a:latin typeface="Arial Nova Light"/>
                <a:hlinkClick r:id="rId10"/>
              </a:rPr>
              <a:t>place</a:t>
            </a:r>
            <a:r>
              <a:rPr lang="en-US" sz="2000" dirty="0">
                <a:latin typeface="Arial Nova Light"/>
              </a:rPr>
              <a:t> has of being </a:t>
            </a:r>
            <a:r>
              <a:rPr lang="en-US" sz="2000" dirty="0">
                <a:latin typeface="Arial Nova Light"/>
                <a:hlinkClick r:id="rId12"/>
              </a:rPr>
              <a:t>pleasant</a:t>
            </a:r>
            <a:r>
              <a:rPr lang="en-US" sz="2000" dirty="0">
                <a:latin typeface="Arial Nova Light"/>
              </a:rPr>
              <a:t> and </a:t>
            </a:r>
            <a:r>
              <a:rPr lang="en-US" sz="2000" dirty="0">
                <a:latin typeface="Arial Nova Light"/>
                <a:hlinkClick r:id="rId13"/>
              </a:rPr>
              <a:t>interesting</a:t>
            </a:r>
            <a:r>
              <a:rPr lang="en-US" sz="2000" dirty="0">
                <a:latin typeface="Arial Nova Light"/>
              </a:rPr>
              <a:t> or </a:t>
            </a:r>
            <a:r>
              <a:rPr lang="en-US" sz="2000" u="sng" dirty="0">
                <a:latin typeface="Arial Nova Light"/>
                <a:hlinkClick r:id="rId14"/>
              </a:rPr>
              <a:t>exciting</a:t>
            </a:r>
            <a:r>
              <a:rPr lang="en-US" sz="2000" dirty="0">
                <a:latin typeface="Arial Nova Light"/>
              </a:rPr>
              <a:t>:</a:t>
            </a:r>
          </a:p>
          <a:p>
            <a:pPr defTabSz="914400">
              <a:lnSpc>
                <a:spcPct val="90000"/>
              </a:lnSpc>
              <a:spcAft>
                <a:spcPts val="600"/>
              </a:spcAft>
            </a:pPr>
            <a:endParaRPr lang="en-US" sz="1700" dirty="0">
              <a:latin typeface="Arial Nova Light"/>
            </a:endParaRPr>
          </a:p>
          <a:p>
            <a:pPr indent="-228600" defTabSz="914400">
              <a:lnSpc>
                <a:spcPct val="90000"/>
              </a:lnSpc>
              <a:spcAft>
                <a:spcPts val="600"/>
              </a:spcAft>
              <a:buFont typeface="Arial" panose="020B0604020202020204" pitchFamily="34" charset="0"/>
              <a:buChar char="•"/>
            </a:pPr>
            <a:endParaRPr lang="en-US" sz="1700" dirty="0">
              <a:latin typeface="Arial Nova Light"/>
            </a:endParaRPr>
          </a:p>
          <a:p>
            <a:pPr indent="-228600" defTabSz="914400">
              <a:lnSpc>
                <a:spcPct val="110000"/>
              </a:lnSpc>
              <a:spcAft>
                <a:spcPts val="600"/>
              </a:spcAft>
              <a:buFont typeface="Arial" panose="020B0604020202020204" pitchFamily="34" charset="0"/>
              <a:buChar char="•"/>
            </a:pPr>
            <a:r>
              <a:rPr lang="en-US" sz="2000" dirty="0">
                <a:latin typeface="Arial Nova Light"/>
              </a:rPr>
              <a:t>Key words -  ambience, vibe, mood, tone, climate or feel. </a:t>
            </a:r>
          </a:p>
        </p:txBody>
      </p:sp>
    </p:spTree>
    <p:extLst>
      <p:ext uri="{BB962C8B-B14F-4D97-AF65-F5344CB8AC3E}">
        <p14:creationId xmlns:p14="http://schemas.microsoft.com/office/powerpoint/2010/main" val="34693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E1750109-3B91-4506-B997-0CD8E35A14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4B65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E72D8D1B-59F6-4FF3-8547-9BBB6129F2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998" y="480060"/>
            <a:ext cx="2581915"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2C444748-5A8D-4B53-89FE-42B455DFA2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69213" y="487090"/>
            <a:ext cx="2691128" cy="278104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14044C96-7CFD-44DB-A579-D77B0D37C6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1998" y="487090"/>
            <a:ext cx="2691131" cy="278104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sun shining through the grass&#10;&#10;Description automatically generated">
            <a:extLst>
              <a:ext uri="{FF2B5EF4-FFF2-40B4-BE49-F238E27FC236}">
                <a16:creationId xmlns:a16="http://schemas.microsoft.com/office/drawing/2014/main" id="{8B645D19-0C94-05AF-54A3-B097434E0258}"/>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802992" y="640932"/>
            <a:ext cx="1653977" cy="2468623"/>
          </a:xfrm>
          <a:prstGeom prst="rect">
            <a:avLst/>
          </a:prstGeom>
        </p:spPr>
      </p:pic>
      <p:sp>
        <p:nvSpPr>
          <p:cNvPr id="32" name="Rectangle 31">
            <a:extLst>
              <a:ext uri="{FF2B5EF4-FFF2-40B4-BE49-F238E27FC236}">
                <a16:creationId xmlns:a16="http://schemas.microsoft.com/office/drawing/2014/main" id="{8FC8C21F-9484-4A71-ABFA-6C10682FA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998" y="3603670"/>
            <a:ext cx="2581915"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erson wearing a helmet&#10;&#10;Description automatically generated">
            <a:extLst>
              <a:ext uri="{FF2B5EF4-FFF2-40B4-BE49-F238E27FC236}">
                <a16:creationId xmlns:a16="http://schemas.microsoft.com/office/drawing/2014/main" id="{89EF3AA8-745E-9469-947A-DC54F6A0C4C4}"/>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18716" y="3748194"/>
            <a:ext cx="1625097" cy="2471631"/>
          </a:xfrm>
          <a:prstGeom prst="rect">
            <a:avLst/>
          </a:prstGeom>
        </p:spPr>
      </p:pic>
      <p:sp>
        <p:nvSpPr>
          <p:cNvPr id="33" name="Rectangle 32">
            <a:extLst>
              <a:ext uri="{FF2B5EF4-FFF2-40B4-BE49-F238E27FC236}">
                <a16:creationId xmlns:a16="http://schemas.microsoft.com/office/drawing/2014/main" id="{F4FFA271-A10A-4AC3-8F06-E3313A197A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126" y="3603670"/>
            <a:ext cx="2700875"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7F9FE375-3674-4B26-B67B-30AFAF78C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69213" y="3610700"/>
            <a:ext cx="2691128" cy="278104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with their hands up&#10;&#10;Description automatically generated">
            <a:extLst>
              <a:ext uri="{FF2B5EF4-FFF2-40B4-BE49-F238E27FC236}">
                <a16:creationId xmlns:a16="http://schemas.microsoft.com/office/drawing/2014/main" id="{4C3C7CE7-5A20-3990-6FE3-C6763BFD8A02}"/>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3361463" y="1121903"/>
            <a:ext cx="2413000" cy="1520189"/>
          </a:xfrm>
          <a:prstGeom prst="rect">
            <a:avLst/>
          </a:prstGeom>
        </p:spPr>
      </p:pic>
      <p:pic>
        <p:nvPicPr>
          <p:cNvPr id="2" name="Picture 1" descr="A window with vines growing through it&#10;&#10;Description automatically generated">
            <a:extLst>
              <a:ext uri="{FF2B5EF4-FFF2-40B4-BE49-F238E27FC236}">
                <a16:creationId xmlns:a16="http://schemas.microsoft.com/office/drawing/2014/main" id="{93ED4C26-C947-8DFC-C872-1A15A7AD353F}"/>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6475298" y="3755224"/>
            <a:ext cx="1959357" cy="2464601"/>
          </a:xfrm>
          <a:prstGeom prst="rect">
            <a:avLst/>
          </a:prstGeom>
        </p:spPr>
      </p:pic>
      <p:pic>
        <p:nvPicPr>
          <p:cNvPr id="3" name="Picture 2" descr="A pair of hands touching each other&#10;&#10;Description automatically generated">
            <a:extLst>
              <a:ext uri="{FF2B5EF4-FFF2-40B4-BE49-F238E27FC236}">
                <a16:creationId xmlns:a16="http://schemas.microsoft.com/office/drawing/2014/main" id="{8C6AC03E-9673-7795-4003-6C743F89B988}"/>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637424" y="640932"/>
            <a:ext cx="1629290" cy="2468623"/>
          </a:xfrm>
          <a:prstGeom prst="rect">
            <a:avLst/>
          </a:prstGeom>
        </p:spPr>
      </p:pic>
      <p:sp>
        <p:nvSpPr>
          <p:cNvPr id="8" name="TextBox 7">
            <a:extLst>
              <a:ext uri="{FF2B5EF4-FFF2-40B4-BE49-F238E27FC236}">
                <a16:creationId xmlns:a16="http://schemas.microsoft.com/office/drawing/2014/main" id="{9DD3C1EF-E88A-B70E-F056-82121E90BF98}"/>
              </a:ext>
            </a:extLst>
          </p:cNvPr>
          <p:cNvSpPr txBox="1"/>
          <p:nvPr/>
        </p:nvSpPr>
        <p:spPr>
          <a:xfrm>
            <a:off x="3273337" y="4292977"/>
            <a:ext cx="2491840"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dirty="0">
                <a:latin typeface="Arial Nova Light"/>
                <a:ea typeface="Calibri"/>
                <a:cs typeface="Calibri"/>
              </a:rPr>
              <a:t>What could Atmosphere mean?</a:t>
            </a:r>
          </a:p>
        </p:txBody>
      </p:sp>
    </p:spTree>
    <p:extLst>
      <p:ext uri="{BB962C8B-B14F-4D97-AF65-F5344CB8AC3E}">
        <p14:creationId xmlns:p14="http://schemas.microsoft.com/office/powerpoint/2010/main" val="22261592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1750109-3B91-4506-B997-0CD8E35A14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681F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72D8D1B-59F6-4FF3-8547-9BBB6129F2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998" y="480060"/>
            <a:ext cx="2581915"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C444748-5A8D-4B53-89FE-42B455DFA2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69213" y="487090"/>
            <a:ext cx="2691128" cy="278104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erson and person dancing in front of a crowd&#10;&#10;Description automatically generated">
            <a:extLst>
              <a:ext uri="{FF2B5EF4-FFF2-40B4-BE49-F238E27FC236}">
                <a16:creationId xmlns:a16="http://schemas.microsoft.com/office/drawing/2014/main" id="{0CF94E49-3290-80D6-BD02-E7B464FD0068}"/>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416801" y="698515"/>
            <a:ext cx="2439677" cy="2372586"/>
          </a:xfrm>
          <a:prstGeom prst="rect">
            <a:avLst/>
          </a:prstGeom>
        </p:spPr>
      </p:pic>
      <p:sp>
        <p:nvSpPr>
          <p:cNvPr id="18" name="Rectangle 17">
            <a:extLst>
              <a:ext uri="{FF2B5EF4-FFF2-40B4-BE49-F238E27FC236}">
                <a16:creationId xmlns:a16="http://schemas.microsoft.com/office/drawing/2014/main" id="{14044C96-7CFD-44DB-A579-D77B0D37C6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1998" y="487090"/>
            <a:ext cx="2691131" cy="278104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red chair in an empty room&#10;&#10;Description automatically generated">
            <a:extLst>
              <a:ext uri="{FF2B5EF4-FFF2-40B4-BE49-F238E27FC236}">
                <a16:creationId xmlns:a16="http://schemas.microsoft.com/office/drawing/2014/main" id="{27289062-ACD1-E123-E583-D07623E8661E}"/>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6235138" y="972979"/>
            <a:ext cx="2439677" cy="1823658"/>
          </a:xfrm>
          <a:prstGeom prst="rect">
            <a:avLst/>
          </a:prstGeom>
        </p:spPr>
      </p:pic>
      <p:sp>
        <p:nvSpPr>
          <p:cNvPr id="20" name="Rectangle 19">
            <a:extLst>
              <a:ext uri="{FF2B5EF4-FFF2-40B4-BE49-F238E27FC236}">
                <a16:creationId xmlns:a16="http://schemas.microsoft.com/office/drawing/2014/main" id="{8FC8C21F-9484-4A71-ABFA-6C10682FA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998" y="3603670"/>
            <a:ext cx="2581915"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room with bookshelves and people sitting at tables&#10;&#10;Description automatically generated">
            <a:extLst>
              <a:ext uri="{FF2B5EF4-FFF2-40B4-BE49-F238E27FC236}">
                <a16:creationId xmlns:a16="http://schemas.microsoft.com/office/drawing/2014/main" id="{970CA1DC-3435-4A07-3CF7-FB5CBB534092}"/>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15627" y="3748194"/>
            <a:ext cx="1631276" cy="2471631"/>
          </a:xfrm>
          <a:prstGeom prst="rect">
            <a:avLst/>
          </a:prstGeom>
        </p:spPr>
      </p:pic>
      <p:sp>
        <p:nvSpPr>
          <p:cNvPr id="22" name="Rectangle 21">
            <a:extLst>
              <a:ext uri="{FF2B5EF4-FFF2-40B4-BE49-F238E27FC236}">
                <a16:creationId xmlns:a16="http://schemas.microsoft.com/office/drawing/2014/main" id="{F4FFA271-A10A-4AC3-8F06-E3313A197A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126" y="3603670"/>
            <a:ext cx="2700875"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7F9FE375-3674-4B26-B67B-30AFAF78C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69213" y="3610700"/>
            <a:ext cx="2691128" cy="278104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hallway with arches and a reflection of a building&#10;&#10;Description automatically generated">
            <a:extLst>
              <a:ext uri="{FF2B5EF4-FFF2-40B4-BE49-F238E27FC236}">
                <a16:creationId xmlns:a16="http://schemas.microsoft.com/office/drawing/2014/main" id="{B980472E-24EA-9C4D-E453-9BAEDF5FCA7E}"/>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3304074" y="4222980"/>
            <a:ext cx="2413000" cy="1592579"/>
          </a:xfrm>
          <a:prstGeom prst="rect">
            <a:avLst/>
          </a:prstGeom>
        </p:spPr>
      </p:pic>
      <p:pic>
        <p:nvPicPr>
          <p:cNvPr id="2" name="Picture 1" descr="A tree with white flowers&#10;&#10;Description automatically generated">
            <a:extLst>
              <a:ext uri="{FF2B5EF4-FFF2-40B4-BE49-F238E27FC236}">
                <a16:creationId xmlns:a16="http://schemas.microsoft.com/office/drawing/2014/main" id="{1C77A7A9-035D-8384-B259-FDB7080C597F}"/>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3289163" y="1140808"/>
            <a:ext cx="2439677" cy="1610186"/>
          </a:xfrm>
          <a:prstGeom prst="rect">
            <a:avLst/>
          </a:prstGeom>
        </p:spPr>
      </p:pic>
      <p:pic>
        <p:nvPicPr>
          <p:cNvPr id="6" name="Picture 5" descr="A hand holding a cone with a white cloud coming out of it&#10;&#10;Description automatically generated">
            <a:extLst>
              <a:ext uri="{FF2B5EF4-FFF2-40B4-BE49-F238E27FC236}">
                <a16:creationId xmlns:a16="http://schemas.microsoft.com/office/drawing/2014/main" id="{CCA9D81C-300E-669A-D976-AD21E9106A28}"/>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6459790" y="3742480"/>
            <a:ext cx="1986711" cy="2475653"/>
          </a:xfrm>
          <a:prstGeom prst="rect">
            <a:avLst/>
          </a:prstGeom>
        </p:spPr>
      </p:pic>
    </p:spTree>
    <p:extLst>
      <p:ext uri="{BB962C8B-B14F-4D97-AF65-F5344CB8AC3E}">
        <p14:creationId xmlns:p14="http://schemas.microsoft.com/office/powerpoint/2010/main" val="2478776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68349" y="2234397"/>
            <a:ext cx="9491286" cy="4228973"/>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6700"/>
              </a:lnSpc>
              <a:buFont typeface="Arial" panose="020B0604020202020204" pitchFamily="34" charset="0"/>
              <a:buNone/>
            </a:pPr>
            <a:r>
              <a:rPr lang="en-GB" sz="4800" b="1" dirty="0">
                <a:solidFill>
                  <a:srgbClr val="1E4D78"/>
                </a:solidFill>
                <a:latin typeface="Arial Nova Light"/>
                <a:ea typeface="Lato"/>
                <a:cs typeface="Arial"/>
              </a:rPr>
              <a:t>School Years 4 - 6</a:t>
            </a:r>
          </a:p>
          <a:p>
            <a:pPr marL="0" indent="0" algn="ctr">
              <a:lnSpc>
                <a:spcPts val="6700"/>
              </a:lnSpc>
              <a:buNone/>
            </a:pPr>
            <a:r>
              <a:rPr lang="en-GB" sz="4800" b="1" dirty="0">
                <a:solidFill>
                  <a:srgbClr val="1E4D78"/>
                </a:solidFill>
                <a:latin typeface="Arial Nova Light"/>
                <a:ea typeface="Lato"/>
                <a:cs typeface="Arial"/>
              </a:rPr>
              <a:t>School Years 7 - 10</a:t>
            </a:r>
          </a:p>
          <a:p>
            <a:pPr marL="0" indent="0" algn="ctr">
              <a:lnSpc>
                <a:spcPts val="6700"/>
              </a:lnSpc>
              <a:buNone/>
            </a:pPr>
            <a:r>
              <a:rPr lang="en-GB" sz="4800" b="1" dirty="0">
                <a:solidFill>
                  <a:srgbClr val="1E4D78"/>
                </a:solidFill>
                <a:latin typeface="Arial Nova Light"/>
                <a:ea typeface="Lato"/>
                <a:cs typeface="Arial"/>
              </a:rPr>
              <a:t>School Years 11- 13</a:t>
            </a:r>
          </a:p>
          <a:p>
            <a:pPr marL="0" indent="0" algn="ctr">
              <a:lnSpc>
                <a:spcPts val="6700"/>
              </a:lnSpc>
              <a:buNone/>
            </a:pPr>
            <a:r>
              <a:rPr lang="en-GB" sz="4400" b="1" dirty="0">
                <a:solidFill>
                  <a:srgbClr val="1E4D78"/>
                </a:solidFill>
                <a:latin typeface="Arial Nova Light"/>
                <a:ea typeface="Lato"/>
                <a:cs typeface="Arial"/>
              </a:rPr>
              <a:t>Adult – Teacher or parent/carer</a:t>
            </a:r>
            <a:r>
              <a:rPr lang="en-GB" sz="4800" dirty="0">
                <a:solidFill>
                  <a:srgbClr val="1E4D78"/>
                </a:solidFill>
                <a:latin typeface="Arial Nova Light"/>
                <a:ea typeface="Lato"/>
                <a:cs typeface="Arial"/>
              </a:rPr>
              <a:t> </a:t>
            </a:r>
            <a:endParaRPr lang="en-GB" dirty="0">
              <a:latin typeface="Arial Nova Light"/>
            </a:endParaRPr>
          </a:p>
          <a:p>
            <a:pPr marL="0" indent="0" algn="ctr">
              <a:buFont typeface="Arial" panose="020B0604020202020204" pitchFamily="34" charset="0"/>
              <a:buNone/>
            </a:pPr>
            <a:endParaRPr lang="en-GB" sz="4800">
              <a:solidFill>
                <a:srgbClr val="1E4D78"/>
              </a:solidFill>
              <a:latin typeface="Lato Light" panose="020F0302020204030203" pitchFamily="34" charset="0"/>
              <a:cs typeface="Arial" panose="020B0604020202020204" pitchFamily="34" charset="0"/>
            </a:endParaRPr>
          </a:p>
        </p:txBody>
      </p:sp>
      <p:sp>
        <p:nvSpPr>
          <p:cNvPr id="3" name="TextBox 2"/>
          <p:cNvSpPr txBox="1"/>
          <p:nvPr/>
        </p:nvSpPr>
        <p:spPr>
          <a:xfrm>
            <a:off x="-141767" y="923369"/>
            <a:ext cx="9491286" cy="1200329"/>
          </a:xfrm>
          <a:prstGeom prst="rect">
            <a:avLst/>
          </a:prstGeom>
          <a:noFill/>
        </p:spPr>
        <p:txBody>
          <a:bodyPr wrap="square" lIns="91440" tIns="45720" rIns="91440" bIns="45720" rtlCol="0" anchor="t">
            <a:spAutoFit/>
          </a:bodyPr>
          <a:lstStyle/>
          <a:p>
            <a:pPr algn="ctr"/>
            <a:r>
              <a:rPr lang="en-GB" sz="7200" b="1" dirty="0">
                <a:solidFill>
                  <a:srgbClr val="1E4D78"/>
                </a:solidFill>
                <a:latin typeface="Arial Nova Light"/>
              </a:rPr>
              <a:t>Age Categories</a:t>
            </a:r>
          </a:p>
        </p:txBody>
      </p:sp>
    </p:spTree>
    <p:custDataLst>
      <p:tags r:id="rId1"/>
    </p:custDataLst>
    <p:extLst>
      <p:ext uri="{BB962C8B-B14F-4D97-AF65-F5344CB8AC3E}">
        <p14:creationId xmlns:p14="http://schemas.microsoft.com/office/powerpoint/2010/main" val="6519512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3421" y="1788869"/>
            <a:ext cx="4669102" cy="2185214"/>
          </a:xfrm>
          <a:prstGeom prst="rect">
            <a:avLst/>
          </a:prstGeom>
          <a:noFill/>
        </p:spPr>
        <p:txBody>
          <a:bodyPr wrap="square" lIns="91440" tIns="45720" rIns="91440" bIns="45720" rtlCol="0" anchor="t">
            <a:spAutoFit/>
          </a:bodyPr>
          <a:lstStyle/>
          <a:p>
            <a:r>
              <a:rPr lang="en-GB" sz="2400" baseline="30000" dirty="0">
                <a:solidFill>
                  <a:srgbClr val="1E4D78"/>
                </a:solidFill>
                <a:latin typeface="Lato Light"/>
                <a:ea typeface="Lato Light"/>
                <a:cs typeface="Lato Light"/>
              </a:rPr>
              <a:t>Winning entries will receive prizes of cash vouchers and photographic books. </a:t>
            </a:r>
            <a:endParaRPr lang="en-GB" sz="2400" baseline="30000">
              <a:solidFill>
                <a:srgbClr val="1E4D78"/>
              </a:solidFill>
              <a:latin typeface="Lato Light" panose="020F0302020204030203" pitchFamily="34" charset="0"/>
            </a:endParaRPr>
          </a:p>
          <a:p>
            <a:r>
              <a:rPr lang="en-GB" sz="2400" b="1" baseline="30000" dirty="0">
                <a:solidFill>
                  <a:srgbClr val="1E4D78"/>
                </a:solidFill>
                <a:latin typeface="Lato Light"/>
                <a:ea typeface="Lato Light"/>
                <a:cs typeface="Lato Light"/>
              </a:rPr>
              <a:t>The overall winner will be awarded a DSLR camera.</a:t>
            </a:r>
            <a:endParaRPr lang="en-GB" sz="2400" b="1" baseline="30000" dirty="0">
              <a:solidFill>
                <a:srgbClr val="1E4D78"/>
              </a:solidFill>
              <a:latin typeface="Lato Light" panose="020F0302020204030203" pitchFamily="34" charset="0"/>
              <a:ea typeface="Lato Light"/>
              <a:cs typeface="Lato Light"/>
            </a:endParaRPr>
          </a:p>
          <a:p>
            <a:r>
              <a:rPr lang="en-GB" sz="2400" b="1" baseline="30000" dirty="0">
                <a:solidFill>
                  <a:srgbClr val="1E4D78"/>
                </a:solidFill>
                <a:latin typeface="Lato Light"/>
                <a:ea typeface="Lato Light"/>
                <a:cs typeface="Lato Light"/>
              </a:rPr>
              <a:t>Prizes and certificates will be given at the Exhibition Awards Evening </a:t>
            </a:r>
            <a:r>
              <a:rPr lang="en-GB" sz="2400" baseline="30000" dirty="0">
                <a:solidFill>
                  <a:srgbClr val="1E4D78"/>
                </a:solidFill>
                <a:latin typeface="Lato Light"/>
                <a:ea typeface="Lato Light"/>
                <a:cs typeface="Lato Light"/>
              </a:rPr>
              <a:t>At the exhibition overall trophy winners and runners up will be announced in each age category.</a:t>
            </a:r>
            <a:endParaRPr lang="en-GB" sz="2400" b="1" baseline="30000" dirty="0">
              <a:solidFill>
                <a:srgbClr val="1E4D78"/>
              </a:solidFill>
              <a:latin typeface="Lato Light" panose="020F0302020204030203" pitchFamily="34" charset="0"/>
              <a:ea typeface="Lato Light"/>
              <a:cs typeface="Lato Light"/>
            </a:endParaRPr>
          </a:p>
          <a:p>
            <a:endParaRPr lang="en-GB" sz="2400">
              <a:solidFill>
                <a:srgbClr val="1E4D78"/>
              </a:solidFill>
              <a:latin typeface="Lato Light" panose="020F0302020204030203" pitchFamily="34" charset="0"/>
            </a:endParaRPr>
          </a:p>
        </p:txBody>
      </p:sp>
      <p:pic>
        <p:nvPicPr>
          <p:cNvPr id="3" name="Picture 2"/>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5315156" y="150652"/>
            <a:ext cx="3299469" cy="1763772"/>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79483" y="4573916"/>
            <a:ext cx="3104275" cy="2091928"/>
          </a:xfrm>
          <a:prstGeom prst="rect">
            <a:avLst/>
          </a:prstGeom>
        </p:spPr>
      </p:pic>
      <p:sp>
        <p:nvSpPr>
          <p:cNvPr id="6" name="TextBox 5"/>
          <p:cNvSpPr txBox="1"/>
          <p:nvPr/>
        </p:nvSpPr>
        <p:spPr>
          <a:xfrm>
            <a:off x="423421" y="560294"/>
            <a:ext cx="3300152" cy="1015663"/>
          </a:xfrm>
          <a:prstGeom prst="rect">
            <a:avLst/>
          </a:prstGeom>
          <a:noFill/>
        </p:spPr>
        <p:txBody>
          <a:bodyPr wrap="square" lIns="91440" tIns="45720" rIns="91440" bIns="45720" rtlCol="0" anchor="t">
            <a:spAutoFit/>
          </a:bodyPr>
          <a:lstStyle/>
          <a:p>
            <a:r>
              <a:rPr lang="en-GB" sz="6000" b="1" dirty="0">
                <a:solidFill>
                  <a:srgbClr val="1E4D78"/>
                </a:solidFill>
                <a:latin typeface="Arial Nova Light"/>
                <a:ea typeface="Lato Light"/>
                <a:cs typeface="Lato Light"/>
              </a:rPr>
              <a:t>Prizes</a:t>
            </a:r>
          </a:p>
        </p:txBody>
      </p:sp>
      <p:pic>
        <p:nvPicPr>
          <p:cNvPr id="7" name="Picture 6" descr="A wall with pictures on it&#10;&#10;Description automatically generated">
            <a:extLst>
              <a:ext uri="{FF2B5EF4-FFF2-40B4-BE49-F238E27FC236}">
                <a16:creationId xmlns:a16="http://schemas.microsoft.com/office/drawing/2014/main" id="{F4192E05-49E1-3538-73A5-AEE8F28503B5}"/>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rot="10800000">
            <a:off x="5311586" y="2061883"/>
            <a:ext cx="3675530" cy="2723030"/>
          </a:xfrm>
          <a:prstGeom prst="rect">
            <a:avLst/>
          </a:prstGeom>
        </p:spPr>
      </p:pic>
      <p:pic>
        <p:nvPicPr>
          <p:cNvPr id="5" name="Picture 4" descr="A wall with pictures on it&#10;&#10;Description automatically generated">
            <a:extLst>
              <a:ext uri="{FF2B5EF4-FFF2-40B4-BE49-F238E27FC236}">
                <a16:creationId xmlns:a16="http://schemas.microsoft.com/office/drawing/2014/main" id="{035AB5EE-FD67-0E82-5EDA-4D2CBCE01E56}"/>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rot="10800000">
            <a:off x="3675529" y="4347882"/>
            <a:ext cx="3104030" cy="2319618"/>
          </a:xfrm>
          <a:prstGeom prst="rect">
            <a:avLst/>
          </a:prstGeom>
        </p:spPr>
      </p:pic>
    </p:spTree>
    <p:custDataLst>
      <p:tags r:id="rId1"/>
    </p:custDataLst>
    <p:extLst>
      <p:ext uri="{BB962C8B-B14F-4D97-AF65-F5344CB8AC3E}">
        <p14:creationId xmlns:p14="http://schemas.microsoft.com/office/powerpoint/2010/main" val="2004083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standing on a cliff overlooking the ocean">
            <a:extLst>
              <a:ext uri="{FF2B5EF4-FFF2-40B4-BE49-F238E27FC236}">
                <a16:creationId xmlns:a16="http://schemas.microsoft.com/office/drawing/2014/main" id="{D3CA58A2-DF3D-0419-688D-725C74D99CEA}"/>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r="-34"/>
          <a:stretch/>
        </p:blipFill>
        <p:spPr>
          <a:xfrm>
            <a:off x="-765" y="-2682"/>
            <a:ext cx="9151661" cy="6862759"/>
          </a:xfrm>
          <a:prstGeom prst="rect">
            <a:avLst/>
          </a:prstGeom>
        </p:spPr>
      </p:pic>
      <p:sp>
        <p:nvSpPr>
          <p:cNvPr id="4" name="Rectangle 3">
            <a:extLst>
              <a:ext uri="{FF2B5EF4-FFF2-40B4-BE49-F238E27FC236}">
                <a16:creationId xmlns:a16="http://schemas.microsoft.com/office/drawing/2014/main" id="{916AE21E-D5AE-67B3-8AC1-2F6CDE58D9F8}"/>
              </a:ext>
            </a:extLst>
          </p:cNvPr>
          <p:cNvSpPr/>
          <p:nvPr/>
        </p:nvSpPr>
        <p:spPr>
          <a:xfrm>
            <a:off x="742215" y="2223988"/>
            <a:ext cx="7659568" cy="2804807"/>
          </a:xfrm>
          <a:prstGeom prst="rect">
            <a:avLst/>
          </a:prstGeom>
        </p:spPr>
        <p:txBody>
          <a:bodyPr wrap="square" lIns="91440" tIns="45720" rIns="91440" bIns="45720" anchor="t">
            <a:spAutoFit/>
          </a:bodyPr>
          <a:lstStyle/>
          <a:p>
            <a:pPr algn="ctr">
              <a:lnSpc>
                <a:spcPct val="150000"/>
              </a:lnSpc>
            </a:pPr>
            <a:r>
              <a:rPr lang="en-GB" sz="2000" b="1" dirty="0">
                <a:solidFill>
                  <a:schemeClr val="bg1"/>
                </a:solidFill>
                <a:latin typeface="Arial Nova Light"/>
                <a:ea typeface="Lato"/>
                <a:cs typeface="Arial"/>
              </a:rPr>
              <a:t>Think about choosing an interesting subject </a:t>
            </a:r>
            <a:br>
              <a:rPr lang="en-GB" sz="2000" b="1" dirty="0">
                <a:latin typeface="Arial Nova Light"/>
                <a:cs typeface="Arial" panose="020B0604020202020204" pitchFamily="34" charset="0"/>
              </a:rPr>
            </a:br>
            <a:r>
              <a:rPr lang="en-GB" sz="2000" b="1" dirty="0">
                <a:solidFill>
                  <a:schemeClr val="bg1"/>
                </a:solidFill>
                <a:latin typeface="Arial Nova Light"/>
                <a:ea typeface="Lato"/>
                <a:cs typeface="Arial"/>
              </a:rPr>
              <a:t>BUT more importantly think about your composition, your timing, your use of light to make an engaging photograph.</a:t>
            </a:r>
          </a:p>
          <a:p>
            <a:pPr algn="ctr">
              <a:lnSpc>
                <a:spcPct val="150000"/>
              </a:lnSpc>
            </a:pPr>
            <a:endParaRPr lang="en-GB" sz="2000" b="1" dirty="0">
              <a:solidFill>
                <a:schemeClr val="bg1"/>
              </a:solidFill>
              <a:latin typeface="Arial Nova Light"/>
              <a:ea typeface="Lato"/>
              <a:cs typeface="Arial" panose="020B0604020202020204" pitchFamily="34" charset="0"/>
            </a:endParaRPr>
          </a:p>
          <a:p>
            <a:pPr algn="ctr">
              <a:lnSpc>
                <a:spcPct val="150000"/>
              </a:lnSpc>
            </a:pPr>
            <a:r>
              <a:rPr lang="en-GB" sz="2000" b="1" dirty="0">
                <a:solidFill>
                  <a:schemeClr val="bg1"/>
                </a:solidFill>
                <a:latin typeface="Arial Nova Light"/>
                <a:ea typeface="Lato"/>
                <a:cs typeface="Arial"/>
              </a:rPr>
              <a:t>The most interesting person/scene or thing in the world can be photographed in a really uninteresting way – or the most inspiring!</a:t>
            </a:r>
          </a:p>
        </p:txBody>
      </p:sp>
      <p:sp>
        <p:nvSpPr>
          <p:cNvPr id="5" name="TextBox 4">
            <a:extLst>
              <a:ext uri="{FF2B5EF4-FFF2-40B4-BE49-F238E27FC236}">
                <a16:creationId xmlns:a16="http://schemas.microsoft.com/office/drawing/2014/main" id="{DE1ECE03-4C7C-E402-9338-588451726AFA}"/>
              </a:ext>
            </a:extLst>
          </p:cNvPr>
          <p:cNvSpPr txBox="1"/>
          <p:nvPr/>
        </p:nvSpPr>
        <p:spPr>
          <a:xfrm>
            <a:off x="1622487" y="467890"/>
            <a:ext cx="5782930" cy="1200329"/>
          </a:xfrm>
          <a:prstGeom prst="rect">
            <a:avLst/>
          </a:prstGeom>
          <a:noFill/>
        </p:spPr>
        <p:txBody>
          <a:bodyPr wrap="none" lIns="91440" tIns="45720" rIns="91440" bIns="45720" rtlCol="0" anchor="t">
            <a:spAutoFit/>
          </a:bodyPr>
          <a:lstStyle/>
          <a:p>
            <a:pPr algn="ctr"/>
            <a:r>
              <a:rPr lang="en-GB" sz="3600" b="1" dirty="0">
                <a:latin typeface="Arial Nova Light"/>
              </a:rPr>
              <a:t>How do you choose what to </a:t>
            </a:r>
            <a:endParaRPr lang="en-US">
              <a:latin typeface="Arial Nova Light"/>
              <a:ea typeface="Calibri" panose="020F0502020204030204"/>
              <a:cs typeface="Calibri" panose="020F0502020204030204"/>
            </a:endParaRPr>
          </a:p>
          <a:p>
            <a:pPr algn="ctr"/>
            <a:r>
              <a:rPr lang="en-GB" sz="3600" b="1" dirty="0">
                <a:latin typeface="Arial Nova Light"/>
              </a:rPr>
              <a:t>photograph?</a:t>
            </a:r>
            <a:endParaRPr lang="en-GB" dirty="0">
              <a:latin typeface="Arial Nova Light"/>
              <a:ea typeface="Calibri" panose="020F0502020204030204"/>
              <a:cs typeface="Calibri" panose="020F0502020204030204"/>
            </a:endParaRPr>
          </a:p>
        </p:txBody>
      </p:sp>
    </p:spTree>
    <p:extLst>
      <p:ext uri="{BB962C8B-B14F-4D97-AF65-F5344CB8AC3E}">
        <p14:creationId xmlns:p14="http://schemas.microsoft.com/office/powerpoint/2010/main" val="32311264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8698" y="1487651"/>
            <a:ext cx="9144000" cy="4801314"/>
          </a:xfrm>
          <a:prstGeom prst="rect">
            <a:avLst/>
          </a:prstGeom>
          <a:noFill/>
        </p:spPr>
        <p:txBody>
          <a:bodyPr wrap="square" lIns="91440" tIns="45720" rIns="91440" bIns="45720" rtlCol="0" anchor="t">
            <a:spAutoFit/>
          </a:bodyPr>
          <a:lstStyle/>
          <a:p>
            <a:pPr marL="480060" algn="ctr"/>
            <a:r>
              <a:rPr lang="en-GB" b="1" dirty="0">
                <a:solidFill>
                  <a:srgbClr val="1E4D78"/>
                </a:solidFill>
                <a:latin typeface="Arial Nova Light"/>
                <a:ea typeface="Lato Light"/>
                <a:cs typeface="Arial"/>
              </a:rPr>
              <a:t>Each student/ teacher and parent can enter only </a:t>
            </a:r>
            <a:r>
              <a:rPr lang="en-GB" b="1" u="sng" dirty="0">
                <a:solidFill>
                  <a:srgbClr val="1E4D78"/>
                </a:solidFill>
                <a:latin typeface="Arial Nova Light"/>
                <a:ea typeface="Lato"/>
                <a:cs typeface="Arial"/>
              </a:rPr>
              <a:t>3 images each</a:t>
            </a:r>
            <a:r>
              <a:rPr lang="en-GB" b="1" dirty="0">
                <a:solidFill>
                  <a:srgbClr val="1E4D78"/>
                </a:solidFill>
                <a:latin typeface="Arial Nova Light"/>
                <a:ea typeface="Lato"/>
                <a:cs typeface="Arial"/>
              </a:rPr>
              <a:t>.</a:t>
            </a:r>
          </a:p>
          <a:p>
            <a:pPr marL="480060" algn="ctr"/>
            <a:endParaRPr lang="en-GB" b="1" dirty="0">
              <a:solidFill>
                <a:srgbClr val="1E4D78"/>
              </a:solidFill>
              <a:latin typeface="Arial Nova Light"/>
              <a:ea typeface="Lato"/>
              <a:cs typeface="Arial"/>
            </a:endParaRPr>
          </a:p>
          <a:p>
            <a:pPr marL="480060" algn="ctr"/>
            <a:r>
              <a:rPr lang="en-GB" b="1" dirty="0">
                <a:solidFill>
                  <a:srgbClr val="1E4D78"/>
                </a:solidFill>
                <a:latin typeface="Arial Nova Light"/>
                <a:ea typeface="Lato Light"/>
                <a:cs typeface="Arial"/>
              </a:rPr>
              <a:t>Entries should be submitted as </a:t>
            </a:r>
            <a:r>
              <a:rPr lang="en-GB" b="1" dirty="0">
                <a:solidFill>
                  <a:srgbClr val="1E4D78"/>
                </a:solidFill>
                <a:latin typeface="Arial Nova Light"/>
                <a:ea typeface="Lato"/>
                <a:cs typeface="Arial"/>
              </a:rPr>
              <a:t>JPEG files </a:t>
            </a:r>
            <a:r>
              <a:rPr lang="en-GB" b="1" dirty="0">
                <a:solidFill>
                  <a:srgbClr val="1E4D78"/>
                </a:solidFill>
                <a:latin typeface="Arial Nova Light"/>
                <a:ea typeface="Lato Light"/>
                <a:cs typeface="Arial"/>
              </a:rPr>
              <a:t>attached to an email</a:t>
            </a:r>
          </a:p>
          <a:p>
            <a:pPr marL="480060" algn="ctr"/>
            <a:endParaRPr lang="en-GB" b="1" dirty="0">
              <a:solidFill>
                <a:srgbClr val="1E4D78"/>
              </a:solidFill>
              <a:latin typeface="Arial Nova Light"/>
              <a:cs typeface="Arial" panose="020B0604020202020204" pitchFamily="34" charset="0"/>
            </a:endParaRPr>
          </a:p>
          <a:p>
            <a:pPr marL="480060" algn="ctr"/>
            <a:r>
              <a:rPr lang="en-GB" b="1" dirty="0">
                <a:solidFill>
                  <a:srgbClr val="1E4D78"/>
                </a:solidFill>
                <a:latin typeface="Arial Nova Light"/>
                <a:ea typeface="Lato Light"/>
                <a:cs typeface="Arial"/>
              </a:rPr>
              <a:t>Each individual JPEG photograph file should be retitled with your </a:t>
            </a:r>
            <a:r>
              <a:rPr lang="en-GB" b="1" u="sng" dirty="0">
                <a:solidFill>
                  <a:srgbClr val="1E4D78"/>
                </a:solidFill>
                <a:latin typeface="Arial Nova Light"/>
                <a:ea typeface="Lato"/>
                <a:cs typeface="Arial"/>
              </a:rPr>
              <a:t>name, photo-title, school and age group</a:t>
            </a:r>
            <a:r>
              <a:rPr lang="en-GB" b="1" dirty="0">
                <a:solidFill>
                  <a:srgbClr val="1E4D78"/>
                </a:solidFill>
                <a:latin typeface="Arial Nova Light"/>
                <a:ea typeface="Lato"/>
                <a:cs typeface="Arial"/>
              </a:rPr>
              <a:t> </a:t>
            </a:r>
            <a:r>
              <a:rPr lang="en-GB" b="1" dirty="0">
                <a:solidFill>
                  <a:srgbClr val="1E4D78"/>
                </a:solidFill>
                <a:latin typeface="Arial Nova Light"/>
                <a:ea typeface="Lato Light"/>
                <a:cs typeface="Arial"/>
              </a:rPr>
              <a:t>and sent attached to an email </a:t>
            </a:r>
            <a:r>
              <a:rPr lang="en-GB" b="1" dirty="0">
                <a:solidFill>
                  <a:srgbClr val="1E4D78"/>
                </a:solidFill>
                <a:latin typeface="Arial Nova Light"/>
                <a:ea typeface="Lato Light"/>
                <a:cs typeface="Arial"/>
                <a:hlinkClick r:id="rId3"/>
              </a:rPr>
              <a:t>photocompetition@ringwood.hants.sch.uk</a:t>
            </a:r>
            <a:endParaRPr lang="en-GB" b="1">
              <a:solidFill>
                <a:srgbClr val="1E4D78"/>
              </a:solidFill>
              <a:latin typeface="Arial Nova Light"/>
              <a:ea typeface="Lato Light"/>
              <a:cs typeface="Arial"/>
            </a:endParaRPr>
          </a:p>
          <a:p>
            <a:pPr marL="480060" algn="ctr"/>
            <a:endParaRPr lang="en-GB" b="1" dirty="0">
              <a:solidFill>
                <a:srgbClr val="1E4D78"/>
              </a:solidFill>
              <a:latin typeface="Arial Nova Light"/>
              <a:cs typeface="Arial" panose="020B0604020202020204" pitchFamily="34" charset="0"/>
            </a:endParaRPr>
          </a:p>
          <a:p>
            <a:pPr marL="480060" algn="ctr"/>
            <a:r>
              <a:rPr lang="en-GB" b="1" dirty="0">
                <a:solidFill>
                  <a:srgbClr val="1E4D78"/>
                </a:solidFill>
                <a:latin typeface="Arial Nova Light"/>
                <a:ea typeface="Lato Light"/>
                <a:cs typeface="Arial"/>
              </a:rPr>
              <a:t>Please make sure that your images are a good enough file size </a:t>
            </a:r>
          </a:p>
          <a:p>
            <a:pPr marL="480060" algn="ctr"/>
            <a:r>
              <a:rPr lang="en-GB" b="1" dirty="0">
                <a:solidFill>
                  <a:srgbClr val="1E4D78"/>
                </a:solidFill>
                <a:latin typeface="Arial Nova Light"/>
                <a:ea typeface="Lato Light"/>
                <a:cs typeface="Arial"/>
              </a:rPr>
              <a:t>and quality to enlarge to A2 size for exhibition - </a:t>
            </a:r>
            <a:r>
              <a:rPr lang="en-GB" b="1" u="sng" dirty="0">
                <a:solidFill>
                  <a:srgbClr val="1E4D78"/>
                </a:solidFill>
                <a:latin typeface="Arial Nova Light"/>
                <a:ea typeface="Lato Light"/>
                <a:cs typeface="Arial"/>
              </a:rPr>
              <a:t>ideally 2MB</a:t>
            </a:r>
            <a:endParaRPr lang="en-GB">
              <a:latin typeface="Arial Nova Light"/>
            </a:endParaRPr>
          </a:p>
          <a:p>
            <a:pPr marL="480060" algn="ctr"/>
            <a:r>
              <a:rPr lang="en-GB" b="1" u="sng" dirty="0">
                <a:solidFill>
                  <a:srgbClr val="1E4D78"/>
                </a:solidFill>
                <a:latin typeface="Arial Nova Light"/>
                <a:ea typeface="Lato Light"/>
                <a:cs typeface="Arial"/>
              </a:rPr>
              <a:t>No AI is allowed to be used</a:t>
            </a:r>
          </a:p>
          <a:p>
            <a:pPr marL="480060" algn="ctr"/>
            <a:endParaRPr lang="en-GB" b="1" dirty="0">
              <a:solidFill>
                <a:srgbClr val="1E4D78"/>
              </a:solidFill>
              <a:latin typeface="Arial Nova Light"/>
              <a:ea typeface="Lato Light"/>
              <a:cs typeface="Arial"/>
            </a:endParaRPr>
          </a:p>
          <a:p>
            <a:pPr marL="480060" algn="ctr"/>
            <a:r>
              <a:rPr lang="en-GB" b="1" dirty="0">
                <a:solidFill>
                  <a:srgbClr val="1E4D78"/>
                </a:solidFill>
                <a:latin typeface="Arial Nova Light"/>
                <a:ea typeface="Lato Light"/>
                <a:cs typeface="Arial"/>
              </a:rPr>
              <a:t>With over a thousand entries entered into this competition, it’s really important you </a:t>
            </a:r>
            <a:r>
              <a:rPr lang="en-GB" b="1" u="sng" dirty="0">
                <a:solidFill>
                  <a:srgbClr val="1E4D78"/>
                </a:solidFill>
                <a:latin typeface="Arial Nova Light"/>
                <a:ea typeface="Lato"/>
                <a:cs typeface="Arial"/>
              </a:rPr>
              <a:t>label</a:t>
            </a:r>
            <a:r>
              <a:rPr lang="en-GB" b="1" dirty="0">
                <a:solidFill>
                  <a:srgbClr val="1E4D78"/>
                </a:solidFill>
                <a:latin typeface="Arial Nova Light"/>
                <a:ea typeface="Lato Light"/>
                <a:cs typeface="Arial"/>
              </a:rPr>
              <a:t> your photographs clearly. </a:t>
            </a:r>
            <a:endParaRPr lang="en-GB" b="1">
              <a:solidFill>
                <a:srgbClr val="1E4D78"/>
              </a:solidFill>
              <a:latin typeface="Arial Nova Light"/>
              <a:ea typeface="Lato Light"/>
              <a:cs typeface="Arial" panose="020B0604020202020204" pitchFamily="34" charset="0"/>
            </a:endParaRPr>
          </a:p>
          <a:p>
            <a:pPr marL="480060" algn="ctr"/>
            <a:endParaRPr lang="en-GB" b="1" dirty="0">
              <a:solidFill>
                <a:srgbClr val="1E4D78"/>
              </a:solidFill>
              <a:latin typeface="Arial Nova Light"/>
              <a:cs typeface="Arial" panose="020B0604020202020204" pitchFamily="34" charset="0"/>
            </a:endParaRPr>
          </a:p>
          <a:p>
            <a:pPr marL="480060" algn="ctr"/>
            <a:r>
              <a:rPr lang="en-GB" b="1" dirty="0">
                <a:solidFill>
                  <a:srgbClr val="1E4D78"/>
                </a:solidFill>
                <a:latin typeface="Arial Nova Light"/>
                <a:ea typeface="Lato Light"/>
                <a:cs typeface="Arial"/>
              </a:rPr>
              <a:t>The deadline for entries is Friday 23rd February 2024. </a:t>
            </a:r>
            <a:endParaRPr lang="en-GB" b="1">
              <a:solidFill>
                <a:srgbClr val="1E4D78"/>
              </a:solidFill>
              <a:latin typeface="Arial Rounded MT Bold"/>
              <a:ea typeface="Lato"/>
              <a:cs typeface="Arial" panose="020B0604020202020204" pitchFamily="34" charset="0"/>
            </a:endParaRPr>
          </a:p>
          <a:p>
            <a:endParaRPr lang="en-GB">
              <a:solidFill>
                <a:srgbClr val="1E4D78"/>
              </a:solidFill>
            </a:endParaRPr>
          </a:p>
        </p:txBody>
      </p:sp>
      <p:sp>
        <p:nvSpPr>
          <p:cNvPr id="3" name="TextBox 2"/>
          <p:cNvSpPr txBox="1"/>
          <p:nvPr/>
        </p:nvSpPr>
        <p:spPr>
          <a:xfrm>
            <a:off x="142043" y="237587"/>
            <a:ext cx="9144000" cy="1015663"/>
          </a:xfrm>
          <a:prstGeom prst="rect">
            <a:avLst/>
          </a:prstGeom>
          <a:noFill/>
        </p:spPr>
        <p:txBody>
          <a:bodyPr wrap="square" lIns="91440" tIns="45720" rIns="91440" bIns="45720" rtlCol="0" anchor="t">
            <a:spAutoFit/>
          </a:bodyPr>
          <a:lstStyle/>
          <a:p>
            <a:pPr algn="ctr"/>
            <a:r>
              <a:rPr lang="en-GB" sz="6000" b="1" dirty="0">
                <a:solidFill>
                  <a:srgbClr val="1E4D78"/>
                </a:solidFill>
                <a:latin typeface="Arial Nova Light"/>
              </a:rPr>
              <a:t>Competition Rules</a:t>
            </a:r>
          </a:p>
        </p:txBody>
      </p:sp>
    </p:spTree>
    <p:custDataLst>
      <p:tags r:id="rId1"/>
    </p:custDataLst>
    <p:extLst>
      <p:ext uri="{BB962C8B-B14F-4D97-AF65-F5344CB8AC3E}">
        <p14:creationId xmlns:p14="http://schemas.microsoft.com/office/powerpoint/2010/main" val="25610550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1091" y="528605"/>
            <a:ext cx="8081818" cy="646331"/>
          </a:xfrm>
          <a:prstGeom prst="rect">
            <a:avLst/>
          </a:prstGeom>
          <a:noFill/>
        </p:spPr>
        <p:txBody>
          <a:bodyPr wrap="square" lIns="91440" tIns="45720" rIns="91440" bIns="45720" rtlCol="0" anchor="t">
            <a:spAutoFit/>
          </a:bodyPr>
          <a:lstStyle/>
          <a:p>
            <a:pPr algn="ctr"/>
            <a:r>
              <a:rPr lang="en-GB">
                <a:solidFill>
                  <a:srgbClr val="1E4D78"/>
                </a:solidFill>
                <a:latin typeface="Lato Light"/>
                <a:ea typeface="Lato Light"/>
                <a:cs typeface="Arial"/>
              </a:rPr>
              <a:t>If you have any other questions, please ask staff at your school or email Mrs Emily Weston (Course Leader Photography at Ringwood School)</a:t>
            </a:r>
          </a:p>
        </p:txBody>
      </p:sp>
      <p:sp>
        <p:nvSpPr>
          <p:cNvPr id="4" name="TextBox 3"/>
          <p:cNvSpPr txBox="1"/>
          <p:nvPr/>
        </p:nvSpPr>
        <p:spPr>
          <a:xfrm>
            <a:off x="397437" y="1323537"/>
            <a:ext cx="8560131" cy="1138773"/>
          </a:xfrm>
          <a:prstGeom prst="rect">
            <a:avLst/>
          </a:prstGeom>
          <a:noFill/>
        </p:spPr>
        <p:txBody>
          <a:bodyPr wrap="square" rtlCol="0">
            <a:spAutoFit/>
          </a:bodyPr>
          <a:lstStyle/>
          <a:p>
            <a:pPr algn="ctr"/>
            <a:r>
              <a:rPr lang="en-GB" sz="4400" b="1">
                <a:solidFill>
                  <a:srgbClr val="1E4D78"/>
                </a:solidFill>
                <a:latin typeface="Lato Light" panose="020F0302020204030203" pitchFamily="34" charset="0"/>
                <a:cs typeface="Arial" panose="020B0604020202020204" pitchFamily="34" charset="0"/>
              </a:rPr>
              <a:t>Good Luck and happy snapping!</a:t>
            </a:r>
          </a:p>
          <a:p>
            <a:endParaRPr lang="en-GB" sz="2400">
              <a:solidFill>
                <a:srgbClr val="1E4D78"/>
              </a:solidFill>
            </a:endParaRPr>
          </a:p>
        </p:txBody>
      </p:sp>
      <p:pic>
        <p:nvPicPr>
          <p:cNvPr id="2" name="Picture 1" descr="David Alan Harvey Quote: “Don’t shoot what it looks like. Shoot what it ...">
            <a:extLst>
              <a:ext uri="{FF2B5EF4-FFF2-40B4-BE49-F238E27FC236}">
                <a16:creationId xmlns:a16="http://schemas.microsoft.com/office/drawing/2014/main" id="{4103DFC2-DE02-009F-B236-A902F6DC3F17}"/>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1325689" y="2466178"/>
            <a:ext cx="6492622" cy="3656882"/>
          </a:xfrm>
          <a:prstGeom prst="rect">
            <a:avLst/>
          </a:prstGeom>
        </p:spPr>
      </p:pic>
    </p:spTree>
    <p:custDataLst>
      <p:tags r:id="rId1"/>
    </p:custDataLst>
    <p:extLst>
      <p:ext uri="{BB962C8B-B14F-4D97-AF65-F5344CB8AC3E}">
        <p14:creationId xmlns:p14="http://schemas.microsoft.com/office/powerpoint/2010/main" val="49201053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2CA432829C5D242BA8DE1DA3C905C07" ma:contentTypeVersion="12" ma:contentTypeDescription="Create a new document." ma:contentTypeScope="" ma:versionID="abc067a5f72c299cb8258747db486617">
  <xsd:schema xmlns:xsd="http://www.w3.org/2001/XMLSchema" xmlns:xs="http://www.w3.org/2001/XMLSchema" xmlns:p="http://schemas.microsoft.com/office/2006/metadata/properties" xmlns:ns3="63b8ce31-1207-4418-ab34-df933e213f83" xmlns:ns4="f15eb6fb-49d2-45a3-91a1-db4a83cf4485" targetNamespace="http://schemas.microsoft.com/office/2006/metadata/properties" ma:root="true" ma:fieldsID="c4f16c5a7d61e2de53e38c344c9ba369" ns3:_="" ns4:_="">
    <xsd:import namespace="63b8ce31-1207-4418-ab34-df933e213f83"/>
    <xsd:import namespace="f15eb6fb-49d2-45a3-91a1-db4a83cf4485"/>
    <xsd:element name="properties">
      <xsd:complexType>
        <xsd:sequence>
          <xsd:element name="documentManagement">
            <xsd:complexType>
              <xsd:all>
                <xsd:element ref="ns3:MediaServiceMetadata" minOccurs="0"/>
                <xsd:element ref="ns3:MediaServiceFastMetadata"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b8ce31-1207-4418-ab34-df933e213f83"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15eb6fb-49d2-45a3-91a1-db4a83cf4485"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SharingHintHash" ma:index="1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26D658-A805-410C-8FD2-9A82164EBFCE}">
  <ds:schemaRefs>
    <ds:schemaRef ds:uri="http://schemas.microsoft.com/sharepoint/v3/contenttype/forms"/>
  </ds:schemaRefs>
</ds:datastoreItem>
</file>

<file path=customXml/itemProps2.xml><?xml version="1.0" encoding="utf-8"?>
<ds:datastoreItem xmlns:ds="http://schemas.openxmlformats.org/officeDocument/2006/customXml" ds:itemID="{EC2D536C-FBCA-4B9C-A46A-0E298CA94E32}">
  <ds:schemaRefs>
    <ds:schemaRef ds:uri="63b8ce31-1207-4418-ab34-df933e213f83"/>
    <ds:schemaRef ds:uri="f15eb6fb-49d2-45a3-91a1-db4a83cf448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614C251-C33F-465B-A11A-525E387F0B25}">
  <ds:schemaRefs>
    <ds:schemaRef ds:uri="63b8ce31-1207-4418-ab34-df933e213f83"/>
    <ds:schemaRef ds:uri="f15eb6fb-49d2-45a3-91a1-db4a83cf448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6</TotalTime>
  <Words>563</Words>
  <Application>Microsoft Office PowerPoint</Application>
  <PresentationFormat>On-screen Show (4:3)</PresentationFormat>
  <Paragraphs>61</Paragraphs>
  <Slides>20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Arial</vt:lpstr>
      <vt:lpstr>Arial Nova</vt:lpstr>
      <vt:lpstr>Arial Nova Light</vt:lpstr>
      <vt:lpstr>Arial Rounded MT Bold</vt:lpstr>
      <vt:lpstr>Calibri</vt:lpstr>
      <vt:lpstr>Calibri Light</vt:lpstr>
      <vt:lpstr>Lato</vt:lpstr>
      <vt:lpstr>Lato Light</vt:lpstr>
      <vt:lpstr>OCRB</vt:lpstr>
      <vt:lpstr>Office Theme</vt:lpstr>
      <vt:lpstr>PowerPoint Presentation</vt:lpstr>
      <vt:lpstr>PowerPoint Presentation</vt:lpstr>
      <vt:lpstr> An Interschool Photography Event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ringwood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Stuart Fielder</dc:creator>
  <cp:lastModifiedBy>Jemily Weston</cp:lastModifiedBy>
  <cp:revision>503</cp:revision>
  <dcterms:created xsi:type="dcterms:W3CDTF">2019-12-02T09:57:48Z</dcterms:created>
  <dcterms:modified xsi:type="dcterms:W3CDTF">2023-11-22T15:35:21Z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0x010100E2CA432829C5D242BA8DE1DA3C905C07</vt:lpwstr>
  </property>
</Properties>
</file>