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47"/>
  </p:notesMasterIdLst>
  <p:handoutMasterIdLst>
    <p:handoutMasterId r:id="rId48"/>
  </p:handoutMasterIdLst>
  <p:sldIdLst>
    <p:sldId id="256" r:id="rId2"/>
    <p:sldId id="257" r:id="rId3"/>
    <p:sldId id="258" r:id="rId4"/>
    <p:sldId id="262" r:id="rId5"/>
    <p:sldId id="261" r:id="rId6"/>
    <p:sldId id="263" r:id="rId7"/>
    <p:sldId id="264" r:id="rId8"/>
    <p:sldId id="266" r:id="rId9"/>
    <p:sldId id="272" r:id="rId10"/>
    <p:sldId id="271" r:id="rId11"/>
    <p:sldId id="260" r:id="rId12"/>
    <p:sldId id="267" r:id="rId13"/>
    <p:sldId id="269" r:id="rId14"/>
    <p:sldId id="301" r:id="rId15"/>
    <p:sldId id="281" r:id="rId16"/>
    <p:sldId id="259" r:id="rId17"/>
    <p:sldId id="273" r:id="rId18"/>
    <p:sldId id="302" r:id="rId19"/>
    <p:sldId id="303" r:id="rId20"/>
    <p:sldId id="276" r:id="rId21"/>
    <p:sldId id="274" r:id="rId22"/>
    <p:sldId id="268" r:id="rId23"/>
    <p:sldId id="270" r:id="rId24"/>
    <p:sldId id="283" r:id="rId25"/>
    <p:sldId id="282" r:id="rId26"/>
    <p:sldId id="275" r:id="rId27"/>
    <p:sldId id="277" r:id="rId28"/>
    <p:sldId id="285" r:id="rId29"/>
    <p:sldId id="291" r:id="rId30"/>
    <p:sldId id="286" r:id="rId31"/>
    <p:sldId id="292" r:id="rId32"/>
    <p:sldId id="287" r:id="rId33"/>
    <p:sldId id="288" r:id="rId34"/>
    <p:sldId id="289" r:id="rId35"/>
    <p:sldId id="290" r:id="rId36"/>
    <p:sldId id="293" r:id="rId37"/>
    <p:sldId id="294" r:id="rId38"/>
    <p:sldId id="295" r:id="rId39"/>
    <p:sldId id="296" r:id="rId40"/>
    <p:sldId id="297" r:id="rId41"/>
    <p:sldId id="298" r:id="rId42"/>
    <p:sldId id="299" r:id="rId43"/>
    <p:sldId id="280" r:id="rId44"/>
    <p:sldId id="300" r:id="rId45"/>
    <p:sldId id="304" r:id="rId46"/>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33"/>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72" autoAdjust="0"/>
    <p:restoredTop sz="94660"/>
  </p:normalViewPr>
  <p:slideViewPr>
    <p:cSldViewPr snapToGrid="0">
      <p:cViewPr varScale="1">
        <p:scale>
          <a:sx n="105" d="100"/>
          <a:sy n="105" d="100"/>
        </p:scale>
        <p:origin x="180" y="192"/>
      </p:cViewPr>
      <p:guideLst/>
    </p:cSldViewPr>
  </p:slideViewPr>
  <p:notesTextViewPr>
    <p:cViewPr>
      <p:scale>
        <a:sx n="1" d="1"/>
        <a:sy n="1" d="1"/>
      </p:scale>
      <p:origin x="0" y="0"/>
    </p:cViewPr>
  </p:notesTextViewPr>
  <p:notesViewPr>
    <p:cSldViewPr snapToGrid="0">
      <p:cViewPr varScale="1">
        <p:scale>
          <a:sx n="66" d="100"/>
          <a:sy n="66" d="100"/>
        </p:scale>
        <p:origin x="3134"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D:\Users\KSTEELE\Desktop\Stats_MS_v0.1.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D:\Users\KSTEELE\Desktop\Stats_MS_v0.1.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7.xml"/><Relationship Id="rId1" Type="http://schemas.microsoft.com/office/2011/relationships/chartStyle" Target="style7.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en-GB"/>
              <a:t>Students On-Line</a:t>
            </a:r>
          </a:p>
        </c:rich>
      </c:tx>
      <c:layout/>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en-US"/>
        </a:p>
      </c:txPr>
    </c:title>
    <c:autoTitleDeleted val="0"/>
    <c:plotArea>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4AB7-41CF-8E2F-12C15945C448}"/>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4AB7-41CF-8E2F-12C15945C448}"/>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5-4AB7-41CF-8E2F-12C15945C448}"/>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15:layout/>
              </c:ext>
            </c:extLst>
          </c:dLbls>
          <c:cat>
            <c:strRef>
              <c:f>Sheet1!$L$12:$L$14</c:f>
              <c:strCache>
                <c:ptCount val="3"/>
                <c:pt idx="0">
                  <c:v>Students on-line</c:v>
                </c:pt>
                <c:pt idx="1">
                  <c:v>Yes</c:v>
                </c:pt>
                <c:pt idx="2">
                  <c:v>No</c:v>
                </c:pt>
              </c:strCache>
            </c:strRef>
          </c:cat>
          <c:val>
            <c:numRef>
              <c:f>Sheet1!$M$12:$M$14</c:f>
              <c:numCache>
                <c:formatCode>General</c:formatCode>
                <c:ptCount val="3"/>
                <c:pt idx="1">
                  <c:v>273</c:v>
                </c:pt>
                <c:pt idx="2">
                  <c:v>43</c:v>
                </c:pt>
              </c:numCache>
            </c:numRef>
          </c:val>
          <c:extLst>
            <c:ext xmlns:c16="http://schemas.microsoft.com/office/drawing/2014/chart" uri="{C3380CC4-5D6E-409C-BE32-E72D297353CC}">
              <c16:uniqueId val="{00000006-4AB7-41CF-8E2F-12C15945C448}"/>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r"/>
      <c:legendEntry>
        <c:idx val="0"/>
        <c:delete val="1"/>
      </c:legendEntry>
      <c:layout/>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en-GB"/>
              <a:t>Students playing / using</a:t>
            </a:r>
          </a:p>
        </c:rich>
      </c:tx>
      <c:layout/>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en-US"/>
        </a:p>
      </c:txPr>
    </c:title>
    <c:autoTitleDeleted val="0"/>
    <c:view3D>
      <c:rotX val="0"/>
      <c:rotY val="0"/>
      <c:depthPercent val="60"/>
      <c:rAngAx val="0"/>
      <c:perspective val="100"/>
    </c:view3D>
    <c:floor>
      <c:thickness val="0"/>
      <c:spPr>
        <a:solidFill>
          <a:schemeClr val="lt1">
            <a:lumMod val="95000"/>
          </a:schemeClr>
        </a:solid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Sheet1!$D$20</c:f>
              <c:strCache>
                <c:ptCount val="1"/>
                <c:pt idx="0">
                  <c:v>Year 3 B</c:v>
                </c:pt>
              </c:strCache>
            </c:strRef>
          </c:tx>
          <c:spPr>
            <a:solidFill>
              <a:schemeClr val="accent1">
                <a:alpha val="85000"/>
              </a:schemeClr>
            </a:solidFill>
            <a:ln w="9525" cap="flat" cmpd="sng" algn="ctr">
              <a:solidFill>
                <a:schemeClr val="accent1">
                  <a:lumMod val="75000"/>
                </a:schemeClr>
              </a:solidFill>
              <a:round/>
            </a:ln>
            <a:effectLst/>
            <a:sp3d contourW="9525">
              <a:contourClr>
                <a:schemeClr val="accent1">
                  <a:lumMod val="75000"/>
                </a:schemeClr>
              </a:contourClr>
            </a:sp3d>
          </c:spPr>
          <c:invertIfNegative val="0"/>
          <c:cat>
            <c:strRef>
              <c:f>Sheet1!$C$21:$C$34</c:f>
              <c:strCache>
                <c:ptCount val="14"/>
                <c:pt idx="0">
                  <c:v>Roblox</c:v>
                </c:pt>
                <c:pt idx="1">
                  <c:v>Fortnite</c:v>
                </c:pt>
                <c:pt idx="2">
                  <c:v>Battle Royale</c:v>
                </c:pt>
                <c:pt idx="3">
                  <c:v>Youtube</c:v>
                </c:pt>
                <c:pt idx="4">
                  <c:v>Facebook</c:v>
                </c:pt>
                <c:pt idx="5">
                  <c:v>Snap chat</c:v>
                </c:pt>
                <c:pt idx="6">
                  <c:v>Instagram</c:v>
                </c:pt>
                <c:pt idx="7">
                  <c:v>WhatsApp</c:v>
                </c:pt>
                <c:pt idx="8">
                  <c:v>Friv</c:v>
                </c:pt>
                <c:pt idx="9">
                  <c:v>Robot wars</c:v>
                </c:pt>
                <c:pt idx="10">
                  <c:v>call of duty</c:v>
                </c:pt>
                <c:pt idx="11">
                  <c:v>Netflix</c:v>
                </c:pt>
                <c:pt idx="12">
                  <c:v>Block City Wars</c:v>
                </c:pt>
                <c:pt idx="13">
                  <c:v>Other</c:v>
                </c:pt>
              </c:strCache>
            </c:strRef>
          </c:cat>
          <c:val>
            <c:numRef>
              <c:f>Sheet1!$D$21:$D$34</c:f>
              <c:numCache>
                <c:formatCode>#,##0</c:formatCode>
                <c:ptCount val="14"/>
                <c:pt idx="0">
                  <c:v>27.692307692307693</c:v>
                </c:pt>
                <c:pt idx="1">
                  <c:v>24.615384615384617</c:v>
                </c:pt>
                <c:pt idx="2">
                  <c:v>18.461538461538463</c:v>
                </c:pt>
                <c:pt idx="3">
                  <c:v>33.846153846153847</c:v>
                </c:pt>
                <c:pt idx="4">
                  <c:v>15.384615384615385</c:v>
                </c:pt>
                <c:pt idx="5">
                  <c:v>12.307692307692308</c:v>
                </c:pt>
                <c:pt idx="6">
                  <c:v>15.384615384615385</c:v>
                </c:pt>
                <c:pt idx="7">
                  <c:v>12.307692307692308</c:v>
                </c:pt>
                <c:pt idx="8">
                  <c:v>30.76923076923077</c:v>
                </c:pt>
                <c:pt idx="9">
                  <c:v>21.53846153846154</c:v>
                </c:pt>
                <c:pt idx="10">
                  <c:v>18.461538461538463</c:v>
                </c:pt>
                <c:pt idx="11">
                  <c:v>30.76923076923077</c:v>
                </c:pt>
                <c:pt idx="12">
                  <c:v>24.615384615384617</c:v>
                </c:pt>
                <c:pt idx="13">
                  <c:v>18.461538461538463</c:v>
                </c:pt>
              </c:numCache>
            </c:numRef>
          </c:val>
          <c:extLst>
            <c:ext xmlns:c16="http://schemas.microsoft.com/office/drawing/2014/chart" uri="{C3380CC4-5D6E-409C-BE32-E72D297353CC}">
              <c16:uniqueId val="{00000000-4B55-470F-801A-FC387FD26671}"/>
            </c:ext>
          </c:extLst>
        </c:ser>
        <c:ser>
          <c:idx val="1"/>
          <c:order val="1"/>
          <c:tx>
            <c:strRef>
              <c:f>Sheet1!$E$20</c:f>
              <c:strCache>
                <c:ptCount val="1"/>
                <c:pt idx="0">
                  <c:v>Year 3 G</c:v>
                </c:pt>
              </c:strCache>
            </c:strRef>
          </c:tx>
          <c:spPr>
            <a:solidFill>
              <a:schemeClr val="accent2">
                <a:alpha val="85000"/>
              </a:schemeClr>
            </a:solidFill>
            <a:ln w="9525" cap="flat" cmpd="sng" algn="ctr">
              <a:solidFill>
                <a:schemeClr val="accent2">
                  <a:lumMod val="75000"/>
                </a:schemeClr>
              </a:solidFill>
              <a:round/>
            </a:ln>
            <a:effectLst/>
            <a:sp3d contourW="9525">
              <a:contourClr>
                <a:schemeClr val="accent2">
                  <a:lumMod val="75000"/>
                </a:schemeClr>
              </a:contourClr>
            </a:sp3d>
          </c:spPr>
          <c:invertIfNegative val="0"/>
          <c:cat>
            <c:strRef>
              <c:f>Sheet1!$C$21:$C$34</c:f>
              <c:strCache>
                <c:ptCount val="14"/>
                <c:pt idx="0">
                  <c:v>Roblox</c:v>
                </c:pt>
                <c:pt idx="1">
                  <c:v>Fortnite</c:v>
                </c:pt>
                <c:pt idx="2">
                  <c:v>Battle Royale</c:v>
                </c:pt>
                <c:pt idx="3">
                  <c:v>Youtube</c:v>
                </c:pt>
                <c:pt idx="4">
                  <c:v>Facebook</c:v>
                </c:pt>
                <c:pt idx="5">
                  <c:v>Snap chat</c:v>
                </c:pt>
                <c:pt idx="6">
                  <c:v>Instagram</c:v>
                </c:pt>
                <c:pt idx="7">
                  <c:v>WhatsApp</c:v>
                </c:pt>
                <c:pt idx="8">
                  <c:v>Friv</c:v>
                </c:pt>
                <c:pt idx="9">
                  <c:v>Robot wars</c:v>
                </c:pt>
                <c:pt idx="10">
                  <c:v>call of duty</c:v>
                </c:pt>
                <c:pt idx="11">
                  <c:v>Netflix</c:v>
                </c:pt>
                <c:pt idx="12">
                  <c:v>Block City Wars</c:v>
                </c:pt>
                <c:pt idx="13">
                  <c:v>Other</c:v>
                </c:pt>
              </c:strCache>
            </c:strRef>
          </c:cat>
          <c:val>
            <c:numRef>
              <c:f>Sheet1!$E$21:$E$34</c:f>
              <c:numCache>
                <c:formatCode>0</c:formatCode>
                <c:ptCount val="14"/>
                <c:pt idx="0">
                  <c:v>17.272727272727273</c:v>
                </c:pt>
                <c:pt idx="1">
                  <c:v>20.727272727272727</c:v>
                </c:pt>
                <c:pt idx="2">
                  <c:v>13.818181818181818</c:v>
                </c:pt>
                <c:pt idx="3">
                  <c:v>31.09090909090909</c:v>
                </c:pt>
                <c:pt idx="4">
                  <c:v>13.818181818181818</c:v>
                </c:pt>
                <c:pt idx="5">
                  <c:v>20.727272727272727</c:v>
                </c:pt>
                <c:pt idx="6">
                  <c:v>13.818181818181818</c:v>
                </c:pt>
                <c:pt idx="7">
                  <c:v>10.363636363636363</c:v>
                </c:pt>
                <c:pt idx="8">
                  <c:v>24.181818181818183</c:v>
                </c:pt>
                <c:pt idx="9">
                  <c:v>6.9090909090909092</c:v>
                </c:pt>
                <c:pt idx="10">
                  <c:v>13.818181818181818</c:v>
                </c:pt>
                <c:pt idx="11">
                  <c:v>27.636363636363637</c:v>
                </c:pt>
                <c:pt idx="12">
                  <c:v>13.818181818181818</c:v>
                </c:pt>
                <c:pt idx="13">
                  <c:v>17.272727272727273</c:v>
                </c:pt>
              </c:numCache>
            </c:numRef>
          </c:val>
          <c:extLst>
            <c:ext xmlns:c16="http://schemas.microsoft.com/office/drawing/2014/chart" uri="{C3380CC4-5D6E-409C-BE32-E72D297353CC}">
              <c16:uniqueId val="{00000001-4B55-470F-801A-FC387FD26671}"/>
            </c:ext>
          </c:extLst>
        </c:ser>
        <c:ser>
          <c:idx val="2"/>
          <c:order val="2"/>
          <c:tx>
            <c:strRef>
              <c:f>Sheet1!$F$20</c:f>
              <c:strCache>
                <c:ptCount val="1"/>
                <c:pt idx="0">
                  <c:v>Year 4 B</c:v>
                </c:pt>
              </c:strCache>
            </c:strRef>
          </c:tx>
          <c:spPr>
            <a:solidFill>
              <a:schemeClr val="accent3">
                <a:alpha val="85000"/>
              </a:schemeClr>
            </a:solidFill>
            <a:ln w="9525" cap="flat" cmpd="sng" algn="ctr">
              <a:solidFill>
                <a:schemeClr val="accent3">
                  <a:lumMod val="75000"/>
                </a:schemeClr>
              </a:solidFill>
              <a:round/>
            </a:ln>
            <a:effectLst/>
            <a:sp3d contourW="9525">
              <a:contourClr>
                <a:schemeClr val="accent3">
                  <a:lumMod val="75000"/>
                </a:schemeClr>
              </a:contourClr>
            </a:sp3d>
          </c:spPr>
          <c:invertIfNegative val="0"/>
          <c:cat>
            <c:strRef>
              <c:f>Sheet1!$C$21:$C$34</c:f>
              <c:strCache>
                <c:ptCount val="14"/>
                <c:pt idx="0">
                  <c:v>Roblox</c:v>
                </c:pt>
                <c:pt idx="1">
                  <c:v>Fortnite</c:v>
                </c:pt>
                <c:pt idx="2">
                  <c:v>Battle Royale</c:v>
                </c:pt>
                <c:pt idx="3">
                  <c:v>Youtube</c:v>
                </c:pt>
                <c:pt idx="4">
                  <c:v>Facebook</c:v>
                </c:pt>
                <c:pt idx="5">
                  <c:v>Snap chat</c:v>
                </c:pt>
                <c:pt idx="6">
                  <c:v>Instagram</c:v>
                </c:pt>
                <c:pt idx="7">
                  <c:v>WhatsApp</c:v>
                </c:pt>
                <c:pt idx="8">
                  <c:v>Friv</c:v>
                </c:pt>
                <c:pt idx="9">
                  <c:v>Robot wars</c:v>
                </c:pt>
                <c:pt idx="10">
                  <c:v>call of duty</c:v>
                </c:pt>
                <c:pt idx="11">
                  <c:v>Netflix</c:v>
                </c:pt>
                <c:pt idx="12">
                  <c:v>Block City Wars</c:v>
                </c:pt>
                <c:pt idx="13">
                  <c:v>Other</c:v>
                </c:pt>
              </c:strCache>
            </c:strRef>
          </c:cat>
          <c:val>
            <c:numRef>
              <c:f>Sheet1!$F$21:$F$34</c:f>
              <c:numCache>
                <c:formatCode>General</c:formatCode>
                <c:ptCount val="14"/>
                <c:pt idx="0">
                  <c:v>15</c:v>
                </c:pt>
                <c:pt idx="1">
                  <c:v>10</c:v>
                </c:pt>
                <c:pt idx="2">
                  <c:v>5</c:v>
                </c:pt>
                <c:pt idx="3">
                  <c:v>17</c:v>
                </c:pt>
                <c:pt idx="4">
                  <c:v>2</c:v>
                </c:pt>
                <c:pt idx="5">
                  <c:v>3</c:v>
                </c:pt>
                <c:pt idx="6">
                  <c:v>1</c:v>
                </c:pt>
                <c:pt idx="7">
                  <c:v>2</c:v>
                </c:pt>
                <c:pt idx="8">
                  <c:v>11</c:v>
                </c:pt>
                <c:pt idx="9">
                  <c:v>7</c:v>
                </c:pt>
                <c:pt idx="10">
                  <c:v>1</c:v>
                </c:pt>
                <c:pt idx="11">
                  <c:v>12</c:v>
                </c:pt>
                <c:pt idx="12">
                  <c:v>0</c:v>
                </c:pt>
                <c:pt idx="13">
                  <c:v>0</c:v>
                </c:pt>
              </c:numCache>
            </c:numRef>
          </c:val>
          <c:extLst>
            <c:ext xmlns:c16="http://schemas.microsoft.com/office/drawing/2014/chart" uri="{C3380CC4-5D6E-409C-BE32-E72D297353CC}">
              <c16:uniqueId val="{00000002-4B55-470F-801A-FC387FD26671}"/>
            </c:ext>
          </c:extLst>
        </c:ser>
        <c:ser>
          <c:idx val="3"/>
          <c:order val="3"/>
          <c:tx>
            <c:strRef>
              <c:f>Sheet1!$G$20</c:f>
              <c:strCache>
                <c:ptCount val="1"/>
                <c:pt idx="0">
                  <c:v>Year 4 G</c:v>
                </c:pt>
              </c:strCache>
            </c:strRef>
          </c:tx>
          <c:spPr>
            <a:solidFill>
              <a:schemeClr val="accent4">
                <a:alpha val="85000"/>
              </a:schemeClr>
            </a:solidFill>
            <a:ln w="9525" cap="flat" cmpd="sng" algn="ctr">
              <a:solidFill>
                <a:schemeClr val="accent4">
                  <a:lumMod val="75000"/>
                </a:schemeClr>
              </a:solidFill>
              <a:round/>
            </a:ln>
            <a:effectLst/>
            <a:sp3d contourW="9525">
              <a:contourClr>
                <a:schemeClr val="accent4">
                  <a:lumMod val="75000"/>
                </a:schemeClr>
              </a:contourClr>
            </a:sp3d>
          </c:spPr>
          <c:invertIfNegative val="0"/>
          <c:cat>
            <c:strRef>
              <c:f>Sheet1!$C$21:$C$34</c:f>
              <c:strCache>
                <c:ptCount val="14"/>
                <c:pt idx="0">
                  <c:v>Roblox</c:v>
                </c:pt>
                <c:pt idx="1">
                  <c:v>Fortnite</c:v>
                </c:pt>
                <c:pt idx="2">
                  <c:v>Battle Royale</c:v>
                </c:pt>
                <c:pt idx="3">
                  <c:v>Youtube</c:v>
                </c:pt>
                <c:pt idx="4">
                  <c:v>Facebook</c:v>
                </c:pt>
                <c:pt idx="5">
                  <c:v>Snap chat</c:v>
                </c:pt>
                <c:pt idx="6">
                  <c:v>Instagram</c:v>
                </c:pt>
                <c:pt idx="7">
                  <c:v>WhatsApp</c:v>
                </c:pt>
                <c:pt idx="8">
                  <c:v>Friv</c:v>
                </c:pt>
                <c:pt idx="9">
                  <c:v>Robot wars</c:v>
                </c:pt>
                <c:pt idx="10">
                  <c:v>call of duty</c:v>
                </c:pt>
                <c:pt idx="11">
                  <c:v>Netflix</c:v>
                </c:pt>
                <c:pt idx="12">
                  <c:v>Block City Wars</c:v>
                </c:pt>
                <c:pt idx="13">
                  <c:v>Other</c:v>
                </c:pt>
              </c:strCache>
            </c:strRef>
          </c:cat>
          <c:val>
            <c:numRef>
              <c:f>Sheet1!$G$21:$G$34</c:f>
              <c:numCache>
                <c:formatCode>General</c:formatCode>
                <c:ptCount val="14"/>
                <c:pt idx="0">
                  <c:v>16</c:v>
                </c:pt>
                <c:pt idx="1">
                  <c:v>4</c:v>
                </c:pt>
                <c:pt idx="2">
                  <c:v>3</c:v>
                </c:pt>
                <c:pt idx="3">
                  <c:v>34</c:v>
                </c:pt>
                <c:pt idx="4">
                  <c:v>3</c:v>
                </c:pt>
                <c:pt idx="5">
                  <c:v>9</c:v>
                </c:pt>
                <c:pt idx="6">
                  <c:v>2</c:v>
                </c:pt>
                <c:pt idx="7">
                  <c:v>9</c:v>
                </c:pt>
                <c:pt idx="8">
                  <c:v>24</c:v>
                </c:pt>
                <c:pt idx="9">
                  <c:v>1</c:v>
                </c:pt>
                <c:pt idx="10">
                  <c:v>4</c:v>
                </c:pt>
                <c:pt idx="11">
                  <c:v>25</c:v>
                </c:pt>
                <c:pt idx="12">
                  <c:v>0</c:v>
                </c:pt>
                <c:pt idx="13">
                  <c:v>0</c:v>
                </c:pt>
              </c:numCache>
            </c:numRef>
          </c:val>
          <c:extLst>
            <c:ext xmlns:c16="http://schemas.microsoft.com/office/drawing/2014/chart" uri="{C3380CC4-5D6E-409C-BE32-E72D297353CC}">
              <c16:uniqueId val="{00000003-4B55-470F-801A-FC387FD26671}"/>
            </c:ext>
          </c:extLst>
        </c:ser>
        <c:ser>
          <c:idx val="4"/>
          <c:order val="4"/>
          <c:tx>
            <c:strRef>
              <c:f>Sheet1!$H$20</c:f>
              <c:strCache>
                <c:ptCount val="1"/>
                <c:pt idx="0">
                  <c:v>Year 5</c:v>
                </c:pt>
              </c:strCache>
            </c:strRef>
          </c:tx>
          <c:spPr>
            <a:solidFill>
              <a:schemeClr val="accent5">
                <a:alpha val="85000"/>
              </a:schemeClr>
            </a:solidFill>
            <a:ln w="9525" cap="flat" cmpd="sng" algn="ctr">
              <a:solidFill>
                <a:schemeClr val="accent5">
                  <a:lumMod val="75000"/>
                </a:schemeClr>
              </a:solidFill>
              <a:round/>
            </a:ln>
            <a:effectLst/>
            <a:sp3d contourW="9525">
              <a:contourClr>
                <a:schemeClr val="accent5">
                  <a:lumMod val="75000"/>
                </a:schemeClr>
              </a:contourClr>
            </a:sp3d>
          </c:spPr>
          <c:invertIfNegative val="0"/>
          <c:cat>
            <c:strRef>
              <c:f>Sheet1!$C$21:$C$34</c:f>
              <c:strCache>
                <c:ptCount val="14"/>
                <c:pt idx="0">
                  <c:v>Roblox</c:v>
                </c:pt>
                <c:pt idx="1">
                  <c:v>Fortnite</c:v>
                </c:pt>
                <c:pt idx="2">
                  <c:v>Battle Royale</c:v>
                </c:pt>
                <c:pt idx="3">
                  <c:v>Youtube</c:v>
                </c:pt>
                <c:pt idx="4">
                  <c:v>Facebook</c:v>
                </c:pt>
                <c:pt idx="5">
                  <c:v>Snap chat</c:v>
                </c:pt>
                <c:pt idx="6">
                  <c:v>Instagram</c:v>
                </c:pt>
                <c:pt idx="7">
                  <c:v>WhatsApp</c:v>
                </c:pt>
                <c:pt idx="8">
                  <c:v>Friv</c:v>
                </c:pt>
                <c:pt idx="9">
                  <c:v>Robot wars</c:v>
                </c:pt>
                <c:pt idx="10">
                  <c:v>call of duty</c:v>
                </c:pt>
                <c:pt idx="11">
                  <c:v>Netflix</c:v>
                </c:pt>
                <c:pt idx="12">
                  <c:v>Block City Wars</c:v>
                </c:pt>
                <c:pt idx="13">
                  <c:v>Other</c:v>
                </c:pt>
              </c:strCache>
            </c:strRef>
          </c:cat>
          <c:val>
            <c:numRef>
              <c:f>Sheet1!$H$21:$H$34</c:f>
              <c:numCache>
                <c:formatCode>General</c:formatCode>
                <c:ptCount val="14"/>
                <c:pt idx="0">
                  <c:v>20</c:v>
                </c:pt>
                <c:pt idx="1">
                  <c:v>45</c:v>
                </c:pt>
                <c:pt idx="2">
                  <c:v>10</c:v>
                </c:pt>
                <c:pt idx="3">
                  <c:v>59</c:v>
                </c:pt>
                <c:pt idx="4">
                  <c:v>1</c:v>
                </c:pt>
                <c:pt idx="5">
                  <c:v>10</c:v>
                </c:pt>
                <c:pt idx="6">
                  <c:v>10</c:v>
                </c:pt>
                <c:pt idx="7">
                  <c:v>10</c:v>
                </c:pt>
                <c:pt idx="8">
                  <c:v>35</c:v>
                </c:pt>
                <c:pt idx="9">
                  <c:v>24</c:v>
                </c:pt>
                <c:pt idx="10">
                  <c:v>7</c:v>
                </c:pt>
                <c:pt idx="11">
                  <c:v>45</c:v>
                </c:pt>
                <c:pt idx="12">
                  <c:v>5</c:v>
                </c:pt>
                <c:pt idx="13">
                  <c:v>5</c:v>
                </c:pt>
              </c:numCache>
            </c:numRef>
          </c:val>
          <c:extLst>
            <c:ext xmlns:c16="http://schemas.microsoft.com/office/drawing/2014/chart" uri="{C3380CC4-5D6E-409C-BE32-E72D297353CC}">
              <c16:uniqueId val="{00000004-4B55-470F-801A-FC387FD26671}"/>
            </c:ext>
          </c:extLst>
        </c:ser>
        <c:ser>
          <c:idx val="5"/>
          <c:order val="5"/>
          <c:tx>
            <c:strRef>
              <c:f>Sheet1!$I$20</c:f>
              <c:strCache>
                <c:ptCount val="1"/>
                <c:pt idx="0">
                  <c:v>Year 6</c:v>
                </c:pt>
              </c:strCache>
            </c:strRef>
          </c:tx>
          <c:spPr>
            <a:solidFill>
              <a:schemeClr val="accent6">
                <a:alpha val="85000"/>
              </a:schemeClr>
            </a:solidFill>
            <a:ln w="9525" cap="flat" cmpd="sng" algn="ctr">
              <a:solidFill>
                <a:schemeClr val="accent6">
                  <a:lumMod val="75000"/>
                </a:schemeClr>
              </a:solidFill>
              <a:round/>
            </a:ln>
            <a:effectLst/>
            <a:sp3d contourW="9525">
              <a:contourClr>
                <a:schemeClr val="accent6">
                  <a:lumMod val="75000"/>
                </a:schemeClr>
              </a:contourClr>
            </a:sp3d>
          </c:spPr>
          <c:invertIfNegative val="0"/>
          <c:cat>
            <c:strRef>
              <c:f>Sheet1!$C$21:$C$34</c:f>
              <c:strCache>
                <c:ptCount val="14"/>
                <c:pt idx="0">
                  <c:v>Roblox</c:v>
                </c:pt>
                <c:pt idx="1">
                  <c:v>Fortnite</c:v>
                </c:pt>
                <c:pt idx="2">
                  <c:v>Battle Royale</c:v>
                </c:pt>
                <c:pt idx="3">
                  <c:v>Youtube</c:v>
                </c:pt>
                <c:pt idx="4">
                  <c:v>Facebook</c:v>
                </c:pt>
                <c:pt idx="5">
                  <c:v>Snap chat</c:v>
                </c:pt>
                <c:pt idx="6">
                  <c:v>Instagram</c:v>
                </c:pt>
                <c:pt idx="7">
                  <c:v>WhatsApp</c:v>
                </c:pt>
                <c:pt idx="8">
                  <c:v>Friv</c:v>
                </c:pt>
                <c:pt idx="9">
                  <c:v>Robot wars</c:v>
                </c:pt>
                <c:pt idx="10">
                  <c:v>call of duty</c:v>
                </c:pt>
                <c:pt idx="11">
                  <c:v>Netflix</c:v>
                </c:pt>
                <c:pt idx="12">
                  <c:v>Block City Wars</c:v>
                </c:pt>
                <c:pt idx="13">
                  <c:v>Other</c:v>
                </c:pt>
              </c:strCache>
            </c:strRef>
          </c:cat>
          <c:val>
            <c:numRef>
              <c:f>Sheet1!$I$21:$I$34</c:f>
              <c:numCache>
                <c:formatCode>General</c:formatCode>
                <c:ptCount val="14"/>
                <c:pt idx="0">
                  <c:v>39</c:v>
                </c:pt>
                <c:pt idx="1">
                  <c:v>32</c:v>
                </c:pt>
                <c:pt idx="2">
                  <c:v>19</c:v>
                </c:pt>
                <c:pt idx="3">
                  <c:v>59</c:v>
                </c:pt>
                <c:pt idx="4">
                  <c:v>10</c:v>
                </c:pt>
                <c:pt idx="5">
                  <c:v>21</c:v>
                </c:pt>
                <c:pt idx="6">
                  <c:v>12</c:v>
                </c:pt>
                <c:pt idx="7">
                  <c:v>25</c:v>
                </c:pt>
                <c:pt idx="8">
                  <c:v>32</c:v>
                </c:pt>
                <c:pt idx="9">
                  <c:v>21</c:v>
                </c:pt>
                <c:pt idx="10">
                  <c:v>7</c:v>
                </c:pt>
                <c:pt idx="11">
                  <c:v>52</c:v>
                </c:pt>
                <c:pt idx="12">
                  <c:v>22</c:v>
                </c:pt>
                <c:pt idx="13">
                  <c:v>8</c:v>
                </c:pt>
              </c:numCache>
            </c:numRef>
          </c:val>
          <c:extLst>
            <c:ext xmlns:c16="http://schemas.microsoft.com/office/drawing/2014/chart" uri="{C3380CC4-5D6E-409C-BE32-E72D297353CC}">
              <c16:uniqueId val="{00000005-4B55-470F-801A-FC387FD26671}"/>
            </c:ext>
          </c:extLst>
        </c:ser>
        <c:dLbls>
          <c:showLegendKey val="0"/>
          <c:showVal val="0"/>
          <c:showCatName val="0"/>
          <c:showSerName val="0"/>
          <c:showPercent val="0"/>
          <c:showBubbleSize val="0"/>
        </c:dLbls>
        <c:gapWidth val="65"/>
        <c:shape val="box"/>
        <c:axId val="394393760"/>
        <c:axId val="394393432"/>
        <c:axId val="0"/>
      </c:bar3DChart>
      <c:catAx>
        <c:axId val="394393760"/>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mn-lt"/>
                <a:ea typeface="+mn-ea"/>
                <a:cs typeface="+mn-cs"/>
              </a:defRPr>
            </a:pPr>
            <a:endParaRPr lang="en-US"/>
          </a:p>
        </c:txPr>
        <c:crossAx val="394393432"/>
        <c:crosses val="autoZero"/>
        <c:auto val="1"/>
        <c:lblAlgn val="ctr"/>
        <c:lblOffset val="100"/>
        <c:noMultiLvlLbl val="0"/>
      </c:catAx>
      <c:valAx>
        <c:axId val="394393432"/>
        <c:scaling>
          <c:orientation val="minMax"/>
        </c:scaling>
        <c:delete val="0"/>
        <c:axPos val="l"/>
        <c:majorGridlines>
          <c:spPr>
            <a:ln w="9525" cap="flat" cmpd="sng" algn="ctr">
              <a:solidFill>
                <a:schemeClr val="dk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crossAx val="394393760"/>
        <c:crosses val="autoZero"/>
        <c:crossBetween val="between"/>
      </c:valAx>
      <c:spPr>
        <a:noFill/>
        <a:ln>
          <a:noFill/>
        </a:ln>
        <a:effectLst/>
      </c:spPr>
    </c:plotArea>
    <c:legend>
      <c:legendPos val="b"/>
      <c:layout/>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en-GB"/>
              <a:t>Time spent on-line/day </a:t>
            </a:r>
          </a:p>
          <a:p>
            <a:pPr>
              <a:defRPr/>
            </a:pPr>
            <a:r>
              <a:rPr lang="en-GB"/>
              <a:t>- All Years</a:t>
            </a:r>
          </a:p>
        </c:rich>
      </c:tx>
      <c:layout/>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en-US"/>
        </a:p>
      </c:txPr>
    </c:title>
    <c:autoTitleDeleted val="0"/>
    <c:plotArea>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694D-4D59-82F9-176C1E4BC74F}"/>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694D-4D59-82F9-176C1E4BC74F}"/>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5-694D-4D59-82F9-176C1E4BC74F}"/>
              </c:ext>
            </c:extLst>
          </c:dPt>
          <c:dPt>
            <c:idx val="3"/>
            <c:bubble3D val="0"/>
            <c:spPr>
              <a:solidFill>
                <a:schemeClr val="accent4"/>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7-694D-4D59-82F9-176C1E4BC74F}"/>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15:layout/>
              </c:ext>
            </c:extLst>
          </c:dLbls>
          <c:cat>
            <c:strRef>
              <c:f>Sheet1!$L$36:$L$39</c:f>
              <c:strCache>
                <c:ptCount val="4"/>
                <c:pt idx="0">
                  <c:v>Time Spent on-line</c:v>
                </c:pt>
                <c:pt idx="1">
                  <c:v>Less than 1 hour</c:v>
                </c:pt>
                <c:pt idx="2">
                  <c:v>1 - 3 hours</c:v>
                </c:pt>
                <c:pt idx="3">
                  <c:v>more than 3 hours</c:v>
                </c:pt>
              </c:strCache>
            </c:strRef>
          </c:cat>
          <c:val>
            <c:numRef>
              <c:f>Sheet1!$M$36:$M$39</c:f>
              <c:numCache>
                <c:formatCode>0</c:formatCode>
                <c:ptCount val="4"/>
                <c:pt idx="1">
                  <c:v>91.503496503496507</c:v>
                </c:pt>
                <c:pt idx="2">
                  <c:v>136.68531468531469</c:v>
                </c:pt>
                <c:pt idx="3">
                  <c:v>82.35664335664336</c:v>
                </c:pt>
              </c:numCache>
            </c:numRef>
          </c:val>
          <c:extLst>
            <c:ext xmlns:c16="http://schemas.microsoft.com/office/drawing/2014/chart" uri="{C3380CC4-5D6E-409C-BE32-E72D297353CC}">
              <c16:uniqueId val="{00000008-694D-4D59-82F9-176C1E4BC74F}"/>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r"/>
      <c:legendEntry>
        <c:idx val="0"/>
        <c:delete val="1"/>
      </c:legendEntry>
      <c:layout/>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en-GB"/>
              <a:t>How do you feel when online - All Years</a:t>
            </a:r>
          </a:p>
        </c:rich>
      </c:tx>
      <c:layout/>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en-US"/>
        </a:p>
      </c:txPr>
    </c:title>
    <c:autoTitleDeleted val="0"/>
    <c:view3D>
      <c:rotX val="0"/>
      <c:rotY val="0"/>
      <c:depthPercent val="60"/>
      <c:rAngAx val="0"/>
      <c:perspective val="100"/>
    </c:view3D>
    <c:floor>
      <c:thickness val="0"/>
      <c:spPr>
        <a:solidFill>
          <a:schemeClr val="lt1">
            <a:lumMod val="95000"/>
          </a:schemeClr>
        </a:solid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spPr>
            <a:solidFill>
              <a:schemeClr val="accent1">
                <a:alpha val="85000"/>
              </a:schemeClr>
            </a:solidFill>
            <a:ln w="9525" cap="flat" cmpd="sng" algn="ctr">
              <a:solidFill>
                <a:schemeClr val="accent1">
                  <a:lumMod val="75000"/>
                </a:schemeClr>
              </a:solidFill>
              <a:round/>
            </a:ln>
            <a:effectLst/>
            <a:sp3d contourW="9525">
              <a:contourClr>
                <a:schemeClr val="accent1">
                  <a:lumMod val="75000"/>
                </a:schemeClr>
              </a:contourClr>
            </a:sp3d>
          </c:spPr>
          <c:invertIfNegative val="0"/>
          <c:cat>
            <c:strRef>
              <c:f>Sheet1!$L$53:$L$57</c:f>
              <c:strCache>
                <c:ptCount val="5"/>
                <c:pt idx="0">
                  <c:v>Happy</c:v>
                </c:pt>
                <c:pt idx="1">
                  <c:v>Excited</c:v>
                </c:pt>
                <c:pt idx="2">
                  <c:v>Play with others</c:v>
                </c:pt>
                <c:pt idx="3">
                  <c:v>Team</c:v>
                </c:pt>
                <c:pt idx="4">
                  <c:v>Other</c:v>
                </c:pt>
              </c:strCache>
            </c:strRef>
          </c:cat>
          <c:val>
            <c:numRef>
              <c:f>Sheet1!$M$53:$M$57</c:f>
              <c:numCache>
                <c:formatCode>0</c:formatCode>
                <c:ptCount val="5"/>
                <c:pt idx="0">
                  <c:v>192.43356643356643</c:v>
                </c:pt>
                <c:pt idx="1">
                  <c:v>111.67132867132867</c:v>
                </c:pt>
                <c:pt idx="2">
                  <c:v>141.83916083916083</c:v>
                </c:pt>
                <c:pt idx="3">
                  <c:v>128.5944055944056</c:v>
                </c:pt>
                <c:pt idx="4">
                  <c:v>13.44055944055944</c:v>
                </c:pt>
              </c:numCache>
            </c:numRef>
          </c:val>
          <c:extLst>
            <c:ext xmlns:c16="http://schemas.microsoft.com/office/drawing/2014/chart" uri="{C3380CC4-5D6E-409C-BE32-E72D297353CC}">
              <c16:uniqueId val="{00000000-6005-4045-AAAD-75B8DDEC0324}"/>
            </c:ext>
          </c:extLst>
        </c:ser>
        <c:dLbls>
          <c:showLegendKey val="0"/>
          <c:showVal val="0"/>
          <c:showCatName val="0"/>
          <c:showSerName val="0"/>
          <c:showPercent val="0"/>
          <c:showBubbleSize val="0"/>
        </c:dLbls>
        <c:gapWidth val="65"/>
        <c:shape val="box"/>
        <c:axId val="477273672"/>
        <c:axId val="477274000"/>
        <c:axId val="0"/>
      </c:bar3DChart>
      <c:catAx>
        <c:axId val="477273672"/>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mn-lt"/>
                <a:ea typeface="+mn-ea"/>
                <a:cs typeface="+mn-cs"/>
              </a:defRPr>
            </a:pPr>
            <a:endParaRPr lang="en-US"/>
          </a:p>
        </c:txPr>
        <c:crossAx val="477274000"/>
        <c:crosses val="autoZero"/>
        <c:auto val="1"/>
        <c:lblAlgn val="ctr"/>
        <c:lblOffset val="100"/>
        <c:noMultiLvlLbl val="0"/>
      </c:catAx>
      <c:valAx>
        <c:axId val="477274000"/>
        <c:scaling>
          <c:orientation val="minMax"/>
        </c:scaling>
        <c:delete val="0"/>
        <c:axPos val="l"/>
        <c:majorGridlines>
          <c:spPr>
            <a:ln w="9525" cap="flat" cmpd="sng" algn="ctr">
              <a:solidFill>
                <a:schemeClr val="dk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crossAx val="477273672"/>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en-GB"/>
              <a:t>How do you feel when not online - All Years</a:t>
            </a:r>
          </a:p>
        </c:rich>
      </c:tx>
      <c:layout/>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en-US"/>
        </a:p>
      </c:txPr>
    </c:title>
    <c:autoTitleDeleted val="0"/>
    <c:view3D>
      <c:rotX val="0"/>
      <c:rotY val="0"/>
      <c:depthPercent val="60"/>
      <c:rAngAx val="0"/>
      <c:perspective val="100"/>
    </c:view3D>
    <c:floor>
      <c:thickness val="0"/>
      <c:spPr>
        <a:solidFill>
          <a:schemeClr val="lt1">
            <a:lumMod val="95000"/>
          </a:schemeClr>
        </a:solid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spPr>
            <a:solidFill>
              <a:schemeClr val="accent1">
                <a:alpha val="85000"/>
              </a:schemeClr>
            </a:solidFill>
            <a:ln w="9525" cap="flat" cmpd="sng" algn="ctr">
              <a:solidFill>
                <a:schemeClr val="accent1">
                  <a:lumMod val="75000"/>
                </a:schemeClr>
              </a:solidFill>
              <a:round/>
            </a:ln>
            <a:effectLst/>
            <a:sp3d contourW="9525">
              <a:contourClr>
                <a:schemeClr val="accent1">
                  <a:lumMod val="75000"/>
                </a:schemeClr>
              </a:contourClr>
            </a:sp3d>
          </c:spPr>
          <c:invertIfNegative val="0"/>
          <c:cat>
            <c:strRef>
              <c:f>Sheet1!$L$60:$L$64</c:f>
              <c:strCache>
                <c:ptCount val="5"/>
                <c:pt idx="0">
                  <c:v>Angry</c:v>
                </c:pt>
                <c:pt idx="1">
                  <c:v>Sad</c:v>
                </c:pt>
                <c:pt idx="2">
                  <c:v>Bored</c:v>
                </c:pt>
                <c:pt idx="3">
                  <c:v>Upset</c:v>
                </c:pt>
                <c:pt idx="4">
                  <c:v>Other</c:v>
                </c:pt>
              </c:strCache>
            </c:strRef>
          </c:cat>
          <c:val>
            <c:numRef>
              <c:f>Sheet1!$M$60:$M$64</c:f>
              <c:numCache>
                <c:formatCode>0</c:formatCode>
                <c:ptCount val="5"/>
                <c:pt idx="0">
                  <c:v>105.05594405594405</c:v>
                </c:pt>
                <c:pt idx="1">
                  <c:v>93.216783216783213</c:v>
                </c:pt>
                <c:pt idx="2">
                  <c:v>136.67132867132867</c:v>
                </c:pt>
                <c:pt idx="3">
                  <c:v>79.15384615384616</c:v>
                </c:pt>
                <c:pt idx="4">
                  <c:v>23.594405594405593</c:v>
                </c:pt>
              </c:numCache>
            </c:numRef>
          </c:val>
          <c:extLst>
            <c:ext xmlns:c16="http://schemas.microsoft.com/office/drawing/2014/chart" uri="{C3380CC4-5D6E-409C-BE32-E72D297353CC}">
              <c16:uniqueId val="{00000000-FCED-4FDB-AE13-090E080B9C67}"/>
            </c:ext>
          </c:extLst>
        </c:ser>
        <c:dLbls>
          <c:showLegendKey val="0"/>
          <c:showVal val="0"/>
          <c:showCatName val="0"/>
          <c:showSerName val="0"/>
          <c:showPercent val="0"/>
          <c:showBubbleSize val="0"/>
        </c:dLbls>
        <c:gapWidth val="65"/>
        <c:shape val="box"/>
        <c:axId val="399249440"/>
        <c:axId val="480479512"/>
        <c:axId val="0"/>
      </c:bar3DChart>
      <c:catAx>
        <c:axId val="399249440"/>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mn-lt"/>
                <a:ea typeface="+mn-ea"/>
                <a:cs typeface="+mn-cs"/>
              </a:defRPr>
            </a:pPr>
            <a:endParaRPr lang="en-US"/>
          </a:p>
        </c:txPr>
        <c:crossAx val="480479512"/>
        <c:crosses val="autoZero"/>
        <c:auto val="1"/>
        <c:lblAlgn val="ctr"/>
        <c:lblOffset val="100"/>
        <c:noMultiLvlLbl val="0"/>
      </c:catAx>
      <c:valAx>
        <c:axId val="480479512"/>
        <c:scaling>
          <c:orientation val="minMax"/>
        </c:scaling>
        <c:delete val="0"/>
        <c:axPos val="l"/>
        <c:majorGridlines>
          <c:spPr>
            <a:ln w="9525" cap="flat" cmpd="sng" algn="ctr">
              <a:solidFill>
                <a:schemeClr val="dk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crossAx val="399249440"/>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E222-4DE6-A5A5-7976A931DD9A}"/>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E222-4DE6-A5A5-7976A931DD9A}"/>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5-E222-4DE6-A5A5-7976A931DD9A}"/>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15:layout/>
              </c:ext>
            </c:extLst>
          </c:dLbls>
          <c:cat>
            <c:strRef>
              <c:f>Sheet1!$L$79:$L$81</c:f>
              <c:strCache>
                <c:ptCount val="3"/>
                <c:pt idx="0">
                  <c:v>Yes </c:v>
                </c:pt>
                <c:pt idx="1">
                  <c:v>No </c:v>
                </c:pt>
                <c:pt idx="2">
                  <c:v>Sometimes</c:v>
                </c:pt>
              </c:strCache>
            </c:strRef>
          </c:cat>
          <c:val>
            <c:numRef>
              <c:f>Sheet1!$M$79:$M$81</c:f>
              <c:numCache>
                <c:formatCode>0</c:formatCode>
                <c:ptCount val="3"/>
                <c:pt idx="0">
                  <c:v>171.58741258741259</c:v>
                </c:pt>
                <c:pt idx="1">
                  <c:v>76.36363636363636</c:v>
                </c:pt>
                <c:pt idx="2">
                  <c:v>55.685314685314687</c:v>
                </c:pt>
              </c:numCache>
            </c:numRef>
          </c:val>
          <c:extLst>
            <c:ext xmlns:c16="http://schemas.microsoft.com/office/drawing/2014/chart" uri="{C3380CC4-5D6E-409C-BE32-E72D297353CC}">
              <c16:uniqueId val="{00000006-E222-4DE6-A5A5-7976A931DD9A}"/>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r"/>
      <c:layout/>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EDCC-4951-9A1D-1E58A9FCF813}"/>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EDCC-4951-9A1D-1E58A9FCF813}"/>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5-EDCC-4951-9A1D-1E58A9FCF813}"/>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15:layout/>
              </c:ext>
            </c:extLst>
          </c:dLbls>
          <c:cat>
            <c:strRef>
              <c:f>Sheet1!$L$84:$L$86</c:f>
              <c:strCache>
                <c:ptCount val="3"/>
                <c:pt idx="0">
                  <c:v>Yes</c:v>
                </c:pt>
                <c:pt idx="1">
                  <c:v>No</c:v>
                </c:pt>
                <c:pt idx="2">
                  <c:v>Sometimes</c:v>
                </c:pt>
              </c:strCache>
            </c:strRef>
          </c:cat>
          <c:val>
            <c:numRef>
              <c:f>Sheet1!$M$84:$M$86</c:f>
              <c:numCache>
                <c:formatCode>0</c:formatCode>
                <c:ptCount val="3"/>
                <c:pt idx="0">
                  <c:v>73.069930069930066</c:v>
                </c:pt>
                <c:pt idx="1">
                  <c:v>155.5804195804196</c:v>
                </c:pt>
                <c:pt idx="2">
                  <c:v>70.986013986013987</c:v>
                </c:pt>
              </c:numCache>
            </c:numRef>
          </c:val>
          <c:extLst>
            <c:ext xmlns:c16="http://schemas.microsoft.com/office/drawing/2014/chart" uri="{C3380CC4-5D6E-409C-BE32-E72D297353CC}">
              <c16:uniqueId val="{00000006-EDCC-4951-9A1D-1E58A9FCF813}"/>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r"/>
      <c:layout/>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8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solidFill>
        <a:schemeClr val="phClr">
          <a:alpha val="85000"/>
        </a:schemeClr>
      </a:solidFill>
      <a:ln w="9525" cap="flat" cmpd="sng" algn="ctr">
        <a:solidFill>
          <a:schemeClr val="phClr">
            <a:lumMod val="75000"/>
          </a:schemeClr>
        </a:solidFill>
        <a:round/>
      </a:ln>
    </cs:spPr>
  </cs:dataPoint>
  <cs:dataPoint3D>
    <cs:lnRef idx="0">
      <cs:styleClr val="auto"/>
    </cs:lnRef>
    <cs:fillRef idx="0">
      <cs:styleClr val="auto"/>
    </cs:fillRef>
    <cs:effectRef idx="0">
      <cs:styleClr val="auto"/>
    </cs:effectRef>
    <cs:fontRef idx="minor">
      <a:schemeClr val="dk1"/>
    </cs:fontRef>
    <cs:spPr>
      <a:solidFill>
        <a:schemeClr val="phClr">
          <a:alpha val="85000"/>
        </a:schemeClr>
      </a:solidFill>
      <a:ln w="9525" cap="flat" cmpd="sng" algn="ctr">
        <a:solidFill>
          <a:schemeClr val="phClr">
            <a:lumMod val="75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spPr>
      <a:solidFill>
        <a:schemeClr val="lt1">
          <a:lumMod val="95000"/>
        </a:schemeClr>
      </a:solidFill>
      <a:sp3d/>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8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solidFill>
        <a:schemeClr val="phClr">
          <a:alpha val="85000"/>
        </a:schemeClr>
      </a:solidFill>
      <a:ln w="9525" cap="flat" cmpd="sng" algn="ctr">
        <a:solidFill>
          <a:schemeClr val="phClr">
            <a:lumMod val="75000"/>
          </a:schemeClr>
        </a:solidFill>
        <a:round/>
      </a:ln>
    </cs:spPr>
  </cs:dataPoint>
  <cs:dataPoint3D>
    <cs:lnRef idx="0">
      <cs:styleClr val="auto"/>
    </cs:lnRef>
    <cs:fillRef idx="0">
      <cs:styleClr val="auto"/>
    </cs:fillRef>
    <cs:effectRef idx="0">
      <cs:styleClr val="auto"/>
    </cs:effectRef>
    <cs:fontRef idx="minor">
      <a:schemeClr val="dk1"/>
    </cs:fontRef>
    <cs:spPr>
      <a:solidFill>
        <a:schemeClr val="phClr">
          <a:alpha val="85000"/>
        </a:schemeClr>
      </a:solidFill>
      <a:ln w="9525" cap="flat" cmpd="sng" algn="ctr">
        <a:solidFill>
          <a:schemeClr val="phClr">
            <a:lumMod val="75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spPr>
      <a:solidFill>
        <a:schemeClr val="lt1">
          <a:lumMod val="95000"/>
        </a:schemeClr>
      </a:solidFill>
      <a:sp3d/>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8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solidFill>
        <a:schemeClr val="phClr">
          <a:alpha val="85000"/>
        </a:schemeClr>
      </a:solidFill>
      <a:ln w="9525" cap="flat" cmpd="sng" algn="ctr">
        <a:solidFill>
          <a:schemeClr val="phClr">
            <a:lumMod val="75000"/>
          </a:schemeClr>
        </a:solidFill>
        <a:round/>
      </a:ln>
    </cs:spPr>
  </cs:dataPoint>
  <cs:dataPoint3D>
    <cs:lnRef idx="0">
      <cs:styleClr val="auto"/>
    </cs:lnRef>
    <cs:fillRef idx="0">
      <cs:styleClr val="auto"/>
    </cs:fillRef>
    <cs:effectRef idx="0">
      <cs:styleClr val="auto"/>
    </cs:effectRef>
    <cs:fontRef idx="minor">
      <a:schemeClr val="dk1"/>
    </cs:fontRef>
    <cs:spPr>
      <a:solidFill>
        <a:schemeClr val="phClr">
          <a:alpha val="85000"/>
        </a:schemeClr>
      </a:solidFill>
      <a:ln w="9525" cap="flat" cmpd="sng" algn="ctr">
        <a:solidFill>
          <a:schemeClr val="phClr">
            <a:lumMod val="75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spPr>
      <a:solidFill>
        <a:schemeClr val="lt1">
          <a:lumMod val="95000"/>
        </a:schemeClr>
      </a:solidFill>
      <a:sp3d/>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7.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C21321-B6CB-4B75-8968-5FF956CF024C}"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EEFB944C-EEC8-43B2-8143-1EAAD65BE0EF}">
      <dgm:prSet phldrT="[Text]"/>
      <dgm:spPr/>
      <dgm:t>
        <a:bodyPr/>
        <a:lstStyle/>
        <a:p>
          <a:r>
            <a:rPr lang="en-GB" dirty="0" smtClean="0">
              <a:solidFill>
                <a:schemeClr val="bg1"/>
              </a:solidFill>
            </a:rPr>
            <a:t>The childhood that children have today is not the childhood that we or our elders experienced.</a:t>
          </a:r>
          <a:endParaRPr lang="en-US" dirty="0">
            <a:solidFill>
              <a:schemeClr val="bg1"/>
            </a:solidFill>
          </a:endParaRPr>
        </a:p>
      </dgm:t>
    </dgm:pt>
    <dgm:pt modelId="{4309C324-C474-4EF0-8034-7897FE559897}" type="parTrans" cxnId="{838C4DBE-B9D7-401C-89D0-F549FA1B0A53}">
      <dgm:prSet/>
      <dgm:spPr/>
      <dgm:t>
        <a:bodyPr/>
        <a:lstStyle/>
        <a:p>
          <a:endParaRPr lang="en-US"/>
        </a:p>
      </dgm:t>
    </dgm:pt>
    <dgm:pt modelId="{39ED8F08-3B59-4F05-853D-81838CB965AB}" type="sibTrans" cxnId="{838C4DBE-B9D7-401C-89D0-F549FA1B0A53}">
      <dgm:prSet/>
      <dgm:spPr/>
      <dgm:t>
        <a:bodyPr/>
        <a:lstStyle/>
        <a:p>
          <a:endParaRPr lang="en-US"/>
        </a:p>
      </dgm:t>
    </dgm:pt>
    <dgm:pt modelId="{37A34BC9-FB14-40A1-8877-1D2D4D16E6CE}">
      <dgm:prSet phldrT="[Text]"/>
      <dgm:spPr/>
      <dgm:t>
        <a:bodyPr/>
        <a:lstStyle/>
        <a:p>
          <a:r>
            <a:rPr lang="en-GB" dirty="0" smtClean="0">
              <a:solidFill>
                <a:schemeClr val="bg1"/>
              </a:solidFill>
            </a:rPr>
            <a:t>Children are exposed to far more information from a wider range of sources than ever before.</a:t>
          </a:r>
          <a:endParaRPr lang="en-US" dirty="0">
            <a:solidFill>
              <a:schemeClr val="bg1"/>
            </a:solidFill>
          </a:endParaRPr>
        </a:p>
      </dgm:t>
    </dgm:pt>
    <dgm:pt modelId="{8A26A069-48D8-4156-8867-C161D91DFEA5}" type="parTrans" cxnId="{6FCE20E7-7B50-4B57-B705-B4456ED132C2}">
      <dgm:prSet/>
      <dgm:spPr/>
      <dgm:t>
        <a:bodyPr/>
        <a:lstStyle/>
        <a:p>
          <a:endParaRPr lang="en-US"/>
        </a:p>
      </dgm:t>
    </dgm:pt>
    <dgm:pt modelId="{E027792F-915B-4CFB-8B55-FD8F7DF56F20}" type="sibTrans" cxnId="{6FCE20E7-7B50-4B57-B705-B4456ED132C2}">
      <dgm:prSet/>
      <dgm:spPr/>
      <dgm:t>
        <a:bodyPr/>
        <a:lstStyle/>
        <a:p>
          <a:endParaRPr lang="en-US"/>
        </a:p>
      </dgm:t>
    </dgm:pt>
    <dgm:pt modelId="{ADAD0747-FDFB-415F-8E24-E94711F18E1C}">
      <dgm:prSet phldrT="[Text]"/>
      <dgm:spPr/>
      <dgm:t>
        <a:bodyPr/>
        <a:lstStyle/>
        <a:p>
          <a:r>
            <a:rPr lang="en-GB" dirty="0" smtClean="0">
              <a:solidFill>
                <a:schemeClr val="bg1"/>
              </a:solidFill>
            </a:rPr>
            <a:t>The threats to our children’s safety are greater through screen than we ever experienced through potential ‘stranger danger’.</a:t>
          </a:r>
          <a:endParaRPr lang="en-US" dirty="0">
            <a:solidFill>
              <a:schemeClr val="bg1"/>
            </a:solidFill>
          </a:endParaRPr>
        </a:p>
      </dgm:t>
    </dgm:pt>
    <dgm:pt modelId="{3C9C5E1A-44FC-49A4-A52B-E5034E86269D}" type="parTrans" cxnId="{873A02D2-516D-4734-8FD2-C79A724DB44E}">
      <dgm:prSet/>
      <dgm:spPr/>
      <dgm:t>
        <a:bodyPr/>
        <a:lstStyle/>
        <a:p>
          <a:endParaRPr lang="en-US"/>
        </a:p>
      </dgm:t>
    </dgm:pt>
    <dgm:pt modelId="{9744D49B-84F8-4635-8617-61B5FEBD8297}" type="sibTrans" cxnId="{873A02D2-516D-4734-8FD2-C79A724DB44E}">
      <dgm:prSet/>
      <dgm:spPr/>
      <dgm:t>
        <a:bodyPr/>
        <a:lstStyle/>
        <a:p>
          <a:endParaRPr lang="en-US"/>
        </a:p>
      </dgm:t>
    </dgm:pt>
    <dgm:pt modelId="{62FDC80E-86AD-4B72-A5D4-EB8871439C5F}">
      <dgm:prSet phldrT="[Text]"/>
      <dgm:spPr/>
      <dgm:t>
        <a:bodyPr/>
        <a:lstStyle/>
        <a:p>
          <a:r>
            <a:rPr lang="en-GB" dirty="0" smtClean="0">
              <a:solidFill>
                <a:schemeClr val="bg1"/>
              </a:solidFill>
            </a:rPr>
            <a:t>The pressures of modern day life have shown a marked increase in the numbers of children with mental health issues and concerns from low level through to extreme cases.</a:t>
          </a:r>
          <a:endParaRPr lang="en-US" dirty="0">
            <a:solidFill>
              <a:schemeClr val="bg1"/>
            </a:solidFill>
          </a:endParaRPr>
        </a:p>
      </dgm:t>
    </dgm:pt>
    <dgm:pt modelId="{A9C4F2FB-93BE-436B-A85B-DCBB876AFC76}" type="parTrans" cxnId="{939F9DF9-CD94-4819-935B-ECE74BB37098}">
      <dgm:prSet/>
      <dgm:spPr/>
      <dgm:t>
        <a:bodyPr/>
        <a:lstStyle/>
        <a:p>
          <a:endParaRPr lang="en-US"/>
        </a:p>
      </dgm:t>
    </dgm:pt>
    <dgm:pt modelId="{6E58FBA2-E2AC-4FFF-9A4B-F36A62E46D1F}" type="sibTrans" cxnId="{939F9DF9-CD94-4819-935B-ECE74BB37098}">
      <dgm:prSet/>
      <dgm:spPr/>
      <dgm:t>
        <a:bodyPr/>
        <a:lstStyle/>
        <a:p>
          <a:endParaRPr lang="en-US"/>
        </a:p>
      </dgm:t>
    </dgm:pt>
    <dgm:pt modelId="{71F2B9B1-1F66-4017-BF21-4B9598956BAA}">
      <dgm:prSet phldrT="[Text]"/>
      <dgm:spPr/>
      <dgm:t>
        <a:bodyPr/>
        <a:lstStyle/>
        <a:p>
          <a:r>
            <a:rPr lang="en-GB" dirty="0" smtClean="0">
              <a:solidFill>
                <a:schemeClr val="bg1"/>
              </a:solidFill>
            </a:rPr>
            <a:t>Children are smarter and more intuitive with technology than we are- they are one step ahead of their parents.</a:t>
          </a:r>
          <a:endParaRPr lang="en-US" dirty="0">
            <a:solidFill>
              <a:schemeClr val="bg1"/>
            </a:solidFill>
          </a:endParaRPr>
        </a:p>
      </dgm:t>
    </dgm:pt>
    <dgm:pt modelId="{7493EE40-4B4E-4137-BA06-6E06617AF845}" type="parTrans" cxnId="{E9F207A4-2572-47AE-A0B9-7A6570D9491B}">
      <dgm:prSet/>
      <dgm:spPr/>
      <dgm:t>
        <a:bodyPr/>
        <a:lstStyle/>
        <a:p>
          <a:endParaRPr lang="en-US"/>
        </a:p>
      </dgm:t>
    </dgm:pt>
    <dgm:pt modelId="{249182E6-1EA9-41FE-84A7-80073571AD62}" type="sibTrans" cxnId="{E9F207A4-2572-47AE-A0B9-7A6570D9491B}">
      <dgm:prSet/>
      <dgm:spPr/>
      <dgm:t>
        <a:bodyPr/>
        <a:lstStyle/>
        <a:p>
          <a:endParaRPr lang="en-US"/>
        </a:p>
      </dgm:t>
    </dgm:pt>
    <dgm:pt modelId="{0339F004-B043-4285-B47C-807371408396}" type="pres">
      <dgm:prSet presAssocID="{DBC21321-B6CB-4B75-8968-5FF956CF024C}" presName="diagram" presStyleCnt="0">
        <dgm:presLayoutVars>
          <dgm:dir/>
          <dgm:resizeHandles val="exact"/>
        </dgm:presLayoutVars>
      </dgm:prSet>
      <dgm:spPr/>
      <dgm:t>
        <a:bodyPr/>
        <a:lstStyle/>
        <a:p>
          <a:endParaRPr lang="en-US"/>
        </a:p>
      </dgm:t>
    </dgm:pt>
    <dgm:pt modelId="{6FF39AE1-CA33-4280-925B-BB11818D15BA}" type="pres">
      <dgm:prSet presAssocID="{EEFB944C-EEC8-43B2-8143-1EAAD65BE0EF}" presName="node" presStyleLbl="node1" presStyleIdx="0" presStyleCnt="5" custScaleX="148657">
        <dgm:presLayoutVars>
          <dgm:bulletEnabled val="1"/>
        </dgm:presLayoutVars>
      </dgm:prSet>
      <dgm:spPr/>
      <dgm:t>
        <a:bodyPr/>
        <a:lstStyle/>
        <a:p>
          <a:endParaRPr lang="en-US"/>
        </a:p>
      </dgm:t>
    </dgm:pt>
    <dgm:pt modelId="{F49FB30E-FB93-4AAE-9D43-8ACEF076F48A}" type="pres">
      <dgm:prSet presAssocID="{39ED8F08-3B59-4F05-853D-81838CB965AB}" presName="sibTrans" presStyleCnt="0"/>
      <dgm:spPr/>
    </dgm:pt>
    <dgm:pt modelId="{78EDF038-24E0-4007-9CA2-FB5933CB098E}" type="pres">
      <dgm:prSet presAssocID="{37A34BC9-FB14-40A1-8877-1D2D4D16E6CE}" presName="node" presStyleLbl="node1" presStyleIdx="1" presStyleCnt="5" custScaleX="180791">
        <dgm:presLayoutVars>
          <dgm:bulletEnabled val="1"/>
        </dgm:presLayoutVars>
      </dgm:prSet>
      <dgm:spPr/>
      <dgm:t>
        <a:bodyPr/>
        <a:lstStyle/>
        <a:p>
          <a:endParaRPr lang="en-US"/>
        </a:p>
      </dgm:t>
    </dgm:pt>
    <dgm:pt modelId="{227402B7-188F-413F-8FB8-8719D51C6E8E}" type="pres">
      <dgm:prSet presAssocID="{E027792F-915B-4CFB-8B55-FD8F7DF56F20}" presName="sibTrans" presStyleCnt="0"/>
      <dgm:spPr/>
    </dgm:pt>
    <dgm:pt modelId="{DC5D3916-A71D-4C04-8B8E-AFF1B0ECA4FB}" type="pres">
      <dgm:prSet presAssocID="{ADAD0747-FDFB-415F-8E24-E94711F18E1C}" presName="node" presStyleLbl="node1" presStyleIdx="2" presStyleCnt="5">
        <dgm:presLayoutVars>
          <dgm:bulletEnabled val="1"/>
        </dgm:presLayoutVars>
      </dgm:prSet>
      <dgm:spPr/>
      <dgm:t>
        <a:bodyPr/>
        <a:lstStyle/>
        <a:p>
          <a:endParaRPr lang="en-US"/>
        </a:p>
      </dgm:t>
    </dgm:pt>
    <dgm:pt modelId="{BEEF4710-D5EB-4F3A-AA0C-DEB8712561F9}" type="pres">
      <dgm:prSet presAssocID="{9744D49B-84F8-4635-8617-61B5FEBD8297}" presName="sibTrans" presStyleCnt="0"/>
      <dgm:spPr/>
    </dgm:pt>
    <dgm:pt modelId="{E7CBA79F-F0F7-4C78-AE34-A662AC8083C0}" type="pres">
      <dgm:prSet presAssocID="{62FDC80E-86AD-4B72-A5D4-EB8871439C5F}" presName="node" presStyleLbl="node1" presStyleIdx="3" presStyleCnt="5">
        <dgm:presLayoutVars>
          <dgm:bulletEnabled val="1"/>
        </dgm:presLayoutVars>
      </dgm:prSet>
      <dgm:spPr/>
      <dgm:t>
        <a:bodyPr/>
        <a:lstStyle/>
        <a:p>
          <a:endParaRPr lang="en-US"/>
        </a:p>
      </dgm:t>
    </dgm:pt>
    <dgm:pt modelId="{91824621-5575-4073-8636-02C09BB46FC0}" type="pres">
      <dgm:prSet presAssocID="{6E58FBA2-E2AC-4FFF-9A4B-F36A62E46D1F}" presName="sibTrans" presStyleCnt="0"/>
      <dgm:spPr/>
    </dgm:pt>
    <dgm:pt modelId="{23738E38-A046-42DC-AD44-62C6525F4FC5}" type="pres">
      <dgm:prSet presAssocID="{71F2B9B1-1F66-4017-BF21-4B9598956BAA}" presName="node" presStyleLbl="node1" presStyleIdx="4" presStyleCnt="5">
        <dgm:presLayoutVars>
          <dgm:bulletEnabled val="1"/>
        </dgm:presLayoutVars>
      </dgm:prSet>
      <dgm:spPr/>
      <dgm:t>
        <a:bodyPr/>
        <a:lstStyle/>
        <a:p>
          <a:endParaRPr lang="en-US"/>
        </a:p>
      </dgm:t>
    </dgm:pt>
  </dgm:ptLst>
  <dgm:cxnLst>
    <dgm:cxn modelId="{5306D753-0B22-4F8F-B55E-26C158DBC63D}" type="presOf" srcId="{37A34BC9-FB14-40A1-8877-1D2D4D16E6CE}" destId="{78EDF038-24E0-4007-9CA2-FB5933CB098E}" srcOrd="0" destOrd="0" presId="urn:microsoft.com/office/officeart/2005/8/layout/default"/>
    <dgm:cxn modelId="{873A02D2-516D-4734-8FD2-C79A724DB44E}" srcId="{DBC21321-B6CB-4B75-8968-5FF956CF024C}" destId="{ADAD0747-FDFB-415F-8E24-E94711F18E1C}" srcOrd="2" destOrd="0" parTransId="{3C9C5E1A-44FC-49A4-A52B-E5034E86269D}" sibTransId="{9744D49B-84F8-4635-8617-61B5FEBD8297}"/>
    <dgm:cxn modelId="{F2F76F6D-33B5-47B6-A94E-3C4378BDADA5}" type="presOf" srcId="{71F2B9B1-1F66-4017-BF21-4B9598956BAA}" destId="{23738E38-A046-42DC-AD44-62C6525F4FC5}" srcOrd="0" destOrd="0" presId="urn:microsoft.com/office/officeart/2005/8/layout/default"/>
    <dgm:cxn modelId="{DAF9B60B-EDDF-4FAB-8B76-7CCDBFEF465C}" type="presOf" srcId="{62FDC80E-86AD-4B72-A5D4-EB8871439C5F}" destId="{E7CBA79F-F0F7-4C78-AE34-A662AC8083C0}" srcOrd="0" destOrd="0" presId="urn:microsoft.com/office/officeart/2005/8/layout/default"/>
    <dgm:cxn modelId="{6FCE20E7-7B50-4B57-B705-B4456ED132C2}" srcId="{DBC21321-B6CB-4B75-8968-5FF956CF024C}" destId="{37A34BC9-FB14-40A1-8877-1D2D4D16E6CE}" srcOrd="1" destOrd="0" parTransId="{8A26A069-48D8-4156-8867-C161D91DFEA5}" sibTransId="{E027792F-915B-4CFB-8B55-FD8F7DF56F20}"/>
    <dgm:cxn modelId="{838C4DBE-B9D7-401C-89D0-F549FA1B0A53}" srcId="{DBC21321-B6CB-4B75-8968-5FF956CF024C}" destId="{EEFB944C-EEC8-43B2-8143-1EAAD65BE0EF}" srcOrd="0" destOrd="0" parTransId="{4309C324-C474-4EF0-8034-7897FE559897}" sibTransId="{39ED8F08-3B59-4F05-853D-81838CB965AB}"/>
    <dgm:cxn modelId="{C80C1168-32B5-433B-89A1-73C69EDFB432}" type="presOf" srcId="{ADAD0747-FDFB-415F-8E24-E94711F18E1C}" destId="{DC5D3916-A71D-4C04-8B8E-AFF1B0ECA4FB}" srcOrd="0" destOrd="0" presId="urn:microsoft.com/office/officeart/2005/8/layout/default"/>
    <dgm:cxn modelId="{66050233-7838-42A6-9BC0-B73AAEE3508D}" type="presOf" srcId="{DBC21321-B6CB-4B75-8968-5FF956CF024C}" destId="{0339F004-B043-4285-B47C-807371408396}" srcOrd="0" destOrd="0" presId="urn:microsoft.com/office/officeart/2005/8/layout/default"/>
    <dgm:cxn modelId="{E9F207A4-2572-47AE-A0B9-7A6570D9491B}" srcId="{DBC21321-B6CB-4B75-8968-5FF956CF024C}" destId="{71F2B9B1-1F66-4017-BF21-4B9598956BAA}" srcOrd="4" destOrd="0" parTransId="{7493EE40-4B4E-4137-BA06-6E06617AF845}" sibTransId="{249182E6-1EA9-41FE-84A7-80073571AD62}"/>
    <dgm:cxn modelId="{B243FEE8-523E-44DB-9D50-4D55BB24FCC4}" type="presOf" srcId="{EEFB944C-EEC8-43B2-8143-1EAAD65BE0EF}" destId="{6FF39AE1-CA33-4280-925B-BB11818D15BA}" srcOrd="0" destOrd="0" presId="urn:microsoft.com/office/officeart/2005/8/layout/default"/>
    <dgm:cxn modelId="{939F9DF9-CD94-4819-935B-ECE74BB37098}" srcId="{DBC21321-B6CB-4B75-8968-5FF956CF024C}" destId="{62FDC80E-86AD-4B72-A5D4-EB8871439C5F}" srcOrd="3" destOrd="0" parTransId="{A9C4F2FB-93BE-436B-A85B-DCBB876AFC76}" sibTransId="{6E58FBA2-E2AC-4FFF-9A4B-F36A62E46D1F}"/>
    <dgm:cxn modelId="{90812A89-DB79-41B7-93F7-8D2B6C4AB082}" type="presParOf" srcId="{0339F004-B043-4285-B47C-807371408396}" destId="{6FF39AE1-CA33-4280-925B-BB11818D15BA}" srcOrd="0" destOrd="0" presId="urn:microsoft.com/office/officeart/2005/8/layout/default"/>
    <dgm:cxn modelId="{03D5F3F9-6DF4-4653-886A-3FE055D90B75}" type="presParOf" srcId="{0339F004-B043-4285-B47C-807371408396}" destId="{F49FB30E-FB93-4AAE-9D43-8ACEF076F48A}" srcOrd="1" destOrd="0" presId="urn:microsoft.com/office/officeart/2005/8/layout/default"/>
    <dgm:cxn modelId="{BFF796D4-6934-4354-B97F-2B656D42A2AA}" type="presParOf" srcId="{0339F004-B043-4285-B47C-807371408396}" destId="{78EDF038-24E0-4007-9CA2-FB5933CB098E}" srcOrd="2" destOrd="0" presId="urn:microsoft.com/office/officeart/2005/8/layout/default"/>
    <dgm:cxn modelId="{802444B8-5D37-46E8-A321-C6D8E62C559C}" type="presParOf" srcId="{0339F004-B043-4285-B47C-807371408396}" destId="{227402B7-188F-413F-8FB8-8719D51C6E8E}" srcOrd="3" destOrd="0" presId="urn:microsoft.com/office/officeart/2005/8/layout/default"/>
    <dgm:cxn modelId="{063B44A6-4859-4711-B6B2-B27E8E9393C4}" type="presParOf" srcId="{0339F004-B043-4285-B47C-807371408396}" destId="{DC5D3916-A71D-4C04-8B8E-AFF1B0ECA4FB}" srcOrd="4" destOrd="0" presId="urn:microsoft.com/office/officeart/2005/8/layout/default"/>
    <dgm:cxn modelId="{C582DFE5-2B99-444C-8EF9-676842DA678C}" type="presParOf" srcId="{0339F004-B043-4285-B47C-807371408396}" destId="{BEEF4710-D5EB-4F3A-AA0C-DEB8712561F9}" srcOrd="5" destOrd="0" presId="urn:microsoft.com/office/officeart/2005/8/layout/default"/>
    <dgm:cxn modelId="{5BCDBDF6-A166-4481-9A45-C098A3B049A0}" type="presParOf" srcId="{0339F004-B043-4285-B47C-807371408396}" destId="{E7CBA79F-F0F7-4C78-AE34-A662AC8083C0}" srcOrd="6" destOrd="0" presId="urn:microsoft.com/office/officeart/2005/8/layout/default"/>
    <dgm:cxn modelId="{FE5187F2-4D10-44D6-AEDF-2534BA055C86}" type="presParOf" srcId="{0339F004-B043-4285-B47C-807371408396}" destId="{91824621-5575-4073-8636-02C09BB46FC0}" srcOrd="7" destOrd="0" presId="urn:microsoft.com/office/officeart/2005/8/layout/default"/>
    <dgm:cxn modelId="{EB8B8D8D-1B4E-4243-978B-E4CFCBF17DD5}" type="presParOf" srcId="{0339F004-B043-4285-B47C-807371408396}" destId="{23738E38-A046-42DC-AD44-62C6525F4FC5}"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F39AE1-CA33-4280-925B-BB11818D15BA}">
      <dsp:nvSpPr>
        <dsp:cNvPr id="0" name=""/>
        <dsp:cNvSpPr/>
      </dsp:nvSpPr>
      <dsp:spPr>
        <a:xfrm>
          <a:off x="2886" y="503351"/>
          <a:ext cx="4584849" cy="185050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GB" sz="1700" kern="1200" dirty="0" smtClean="0">
              <a:solidFill>
                <a:schemeClr val="bg1"/>
              </a:solidFill>
            </a:rPr>
            <a:t>The childhood that children have today is not the childhood that we or our elders experienced.</a:t>
          </a:r>
          <a:endParaRPr lang="en-US" sz="1700" kern="1200" dirty="0">
            <a:solidFill>
              <a:schemeClr val="bg1"/>
            </a:solidFill>
          </a:endParaRPr>
        </a:p>
      </dsp:txBody>
      <dsp:txXfrm>
        <a:off x="2886" y="503351"/>
        <a:ext cx="4584849" cy="1850508"/>
      </dsp:txXfrm>
    </dsp:sp>
    <dsp:sp modelId="{78EDF038-24E0-4007-9CA2-FB5933CB098E}">
      <dsp:nvSpPr>
        <dsp:cNvPr id="0" name=""/>
        <dsp:cNvSpPr/>
      </dsp:nvSpPr>
      <dsp:spPr>
        <a:xfrm>
          <a:off x="4896153" y="503351"/>
          <a:ext cx="5575920" cy="185050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GB" sz="1700" kern="1200" dirty="0" smtClean="0">
              <a:solidFill>
                <a:schemeClr val="bg1"/>
              </a:solidFill>
            </a:rPr>
            <a:t>Children are exposed to far more information from a wider range of sources than ever before.</a:t>
          </a:r>
          <a:endParaRPr lang="en-US" sz="1700" kern="1200" dirty="0">
            <a:solidFill>
              <a:schemeClr val="bg1"/>
            </a:solidFill>
          </a:endParaRPr>
        </a:p>
      </dsp:txBody>
      <dsp:txXfrm>
        <a:off x="4896153" y="503351"/>
        <a:ext cx="5575920" cy="1850508"/>
      </dsp:txXfrm>
    </dsp:sp>
    <dsp:sp modelId="{DC5D3916-A71D-4C04-8B8E-AFF1B0ECA4FB}">
      <dsp:nvSpPr>
        <dsp:cNvPr id="0" name=""/>
        <dsp:cNvSpPr/>
      </dsp:nvSpPr>
      <dsp:spPr>
        <a:xfrm>
          <a:off x="302791" y="2662277"/>
          <a:ext cx="3084180" cy="185050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GB" sz="1700" kern="1200" dirty="0" smtClean="0">
              <a:solidFill>
                <a:schemeClr val="bg1"/>
              </a:solidFill>
            </a:rPr>
            <a:t>The threats to our children’s safety are greater through screen than we ever experienced through potential ‘stranger danger’.</a:t>
          </a:r>
          <a:endParaRPr lang="en-US" sz="1700" kern="1200" dirty="0">
            <a:solidFill>
              <a:schemeClr val="bg1"/>
            </a:solidFill>
          </a:endParaRPr>
        </a:p>
      </dsp:txBody>
      <dsp:txXfrm>
        <a:off x="302791" y="2662277"/>
        <a:ext cx="3084180" cy="1850508"/>
      </dsp:txXfrm>
    </dsp:sp>
    <dsp:sp modelId="{E7CBA79F-F0F7-4C78-AE34-A662AC8083C0}">
      <dsp:nvSpPr>
        <dsp:cNvPr id="0" name=""/>
        <dsp:cNvSpPr/>
      </dsp:nvSpPr>
      <dsp:spPr>
        <a:xfrm>
          <a:off x="3695389" y="2662277"/>
          <a:ext cx="3084180" cy="185050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GB" sz="1700" kern="1200" dirty="0" smtClean="0">
              <a:solidFill>
                <a:schemeClr val="bg1"/>
              </a:solidFill>
            </a:rPr>
            <a:t>The pressures of modern day life have shown a marked increase in the numbers of children with mental health issues and concerns from low level through to extreme cases.</a:t>
          </a:r>
          <a:endParaRPr lang="en-US" sz="1700" kern="1200" dirty="0">
            <a:solidFill>
              <a:schemeClr val="bg1"/>
            </a:solidFill>
          </a:endParaRPr>
        </a:p>
      </dsp:txBody>
      <dsp:txXfrm>
        <a:off x="3695389" y="2662277"/>
        <a:ext cx="3084180" cy="1850508"/>
      </dsp:txXfrm>
    </dsp:sp>
    <dsp:sp modelId="{23738E38-A046-42DC-AD44-62C6525F4FC5}">
      <dsp:nvSpPr>
        <dsp:cNvPr id="0" name=""/>
        <dsp:cNvSpPr/>
      </dsp:nvSpPr>
      <dsp:spPr>
        <a:xfrm>
          <a:off x="7087988" y="2662277"/>
          <a:ext cx="3084180" cy="185050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GB" sz="1700" kern="1200" dirty="0" smtClean="0">
              <a:solidFill>
                <a:schemeClr val="bg1"/>
              </a:solidFill>
            </a:rPr>
            <a:t>Children are smarter and more intuitive with technology than we are- they are one step ahead of their parents.</a:t>
          </a:r>
          <a:endParaRPr lang="en-US" sz="1700" kern="1200" dirty="0">
            <a:solidFill>
              <a:schemeClr val="bg1"/>
            </a:solidFill>
          </a:endParaRPr>
        </a:p>
      </dsp:txBody>
      <dsp:txXfrm>
        <a:off x="7087988" y="2662277"/>
        <a:ext cx="3084180" cy="185050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34A3BCD7-7842-4DA2-A693-74C46357011C}" type="datetimeFigureOut">
              <a:rPr lang="en-GB" smtClean="0"/>
              <a:t>16/11/2018</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DC4D129-69B0-42A1-93CE-A18DA463FDC1}" type="slidenum">
              <a:rPr lang="en-GB" smtClean="0"/>
              <a:t>‹#›</a:t>
            </a:fld>
            <a:endParaRPr lang="en-GB"/>
          </a:p>
        </p:txBody>
      </p:sp>
    </p:spTree>
    <p:extLst>
      <p:ext uri="{BB962C8B-B14F-4D97-AF65-F5344CB8AC3E}">
        <p14:creationId xmlns:p14="http://schemas.microsoft.com/office/powerpoint/2010/main" val="27939790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90BE315-947C-4CE2-84C2-EAD1D2672E81}" type="datetimeFigureOut">
              <a:rPr lang="en-GB" smtClean="0"/>
              <a:t>16/11/2018</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F01F2DF8-715E-4F38-BFC8-488B2CAFC335}" type="slidenum">
              <a:rPr lang="en-GB" smtClean="0"/>
              <a:t>‹#›</a:t>
            </a:fld>
            <a:endParaRPr lang="en-GB"/>
          </a:p>
        </p:txBody>
      </p:sp>
    </p:spTree>
    <p:extLst>
      <p:ext uri="{BB962C8B-B14F-4D97-AF65-F5344CB8AC3E}">
        <p14:creationId xmlns:p14="http://schemas.microsoft.com/office/powerpoint/2010/main" val="16912488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01F2DF8-715E-4F38-BFC8-488B2CAFC335}" type="slidenum">
              <a:rPr lang="en-GB" smtClean="0"/>
              <a:t>1</a:t>
            </a:fld>
            <a:endParaRPr lang="en-GB"/>
          </a:p>
        </p:txBody>
      </p:sp>
    </p:spTree>
    <p:extLst>
      <p:ext uri="{BB962C8B-B14F-4D97-AF65-F5344CB8AC3E}">
        <p14:creationId xmlns:p14="http://schemas.microsoft.com/office/powerpoint/2010/main" val="3455789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Welcome guests,</a:t>
            </a:r>
            <a:r>
              <a:rPr lang="en-GB" baseline="0" dirty="0" smtClean="0"/>
              <a:t> Barbara, Abi, Mary, PCSO Alex Baldwin, Claire Adams DHT DSL at Ringwood</a:t>
            </a:r>
            <a:endParaRPr lang="en-GB" dirty="0"/>
          </a:p>
        </p:txBody>
      </p:sp>
      <p:sp>
        <p:nvSpPr>
          <p:cNvPr id="4" name="Slide Number Placeholder 3"/>
          <p:cNvSpPr>
            <a:spLocks noGrp="1"/>
          </p:cNvSpPr>
          <p:nvPr>
            <p:ph type="sldNum" sz="quarter" idx="10"/>
          </p:nvPr>
        </p:nvSpPr>
        <p:spPr/>
        <p:txBody>
          <a:bodyPr/>
          <a:lstStyle/>
          <a:p>
            <a:fld id="{F01F2DF8-715E-4F38-BFC8-488B2CAFC335}" type="slidenum">
              <a:rPr lang="en-GB" smtClean="0"/>
              <a:t>2</a:t>
            </a:fld>
            <a:endParaRPr lang="en-GB"/>
          </a:p>
        </p:txBody>
      </p:sp>
    </p:spTree>
    <p:extLst>
      <p:ext uri="{BB962C8B-B14F-4D97-AF65-F5344CB8AC3E}">
        <p14:creationId xmlns:p14="http://schemas.microsoft.com/office/powerpoint/2010/main" val="13951378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One</a:t>
            </a:r>
            <a:r>
              <a:rPr lang="en-GB" baseline="0" dirty="0" smtClean="0"/>
              <a:t> of the hardest elements as a parent is that we often gain our parenting skills from our parents, but we don’t have that luxury when it comes to this.</a:t>
            </a:r>
            <a:endParaRPr lang="en-GB" dirty="0"/>
          </a:p>
        </p:txBody>
      </p:sp>
      <p:sp>
        <p:nvSpPr>
          <p:cNvPr id="4" name="Slide Number Placeholder 3"/>
          <p:cNvSpPr>
            <a:spLocks noGrp="1"/>
          </p:cNvSpPr>
          <p:nvPr>
            <p:ph type="sldNum" sz="quarter" idx="10"/>
          </p:nvPr>
        </p:nvSpPr>
        <p:spPr/>
        <p:txBody>
          <a:bodyPr/>
          <a:lstStyle/>
          <a:p>
            <a:fld id="{F01F2DF8-715E-4F38-BFC8-488B2CAFC335}" type="slidenum">
              <a:rPr lang="en-GB" smtClean="0"/>
              <a:t>3</a:t>
            </a:fld>
            <a:endParaRPr lang="en-GB"/>
          </a:p>
        </p:txBody>
      </p:sp>
    </p:spTree>
    <p:extLst>
      <p:ext uri="{BB962C8B-B14F-4D97-AF65-F5344CB8AC3E}">
        <p14:creationId xmlns:p14="http://schemas.microsoft.com/office/powerpoint/2010/main" val="23368449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 just doom and gloom- the answer</a:t>
            </a:r>
            <a:r>
              <a:rPr lang="en-GB" baseline="0" dirty="0" smtClean="0"/>
              <a:t> is not to ban it all- group activity- what are the benefits of social media and the internet/Www?  Gather ideas &amp; share on whiteboard</a:t>
            </a:r>
            <a:endParaRPr lang="en-GB" dirty="0"/>
          </a:p>
        </p:txBody>
      </p:sp>
      <p:sp>
        <p:nvSpPr>
          <p:cNvPr id="4" name="Slide Number Placeholder 3"/>
          <p:cNvSpPr>
            <a:spLocks noGrp="1"/>
          </p:cNvSpPr>
          <p:nvPr>
            <p:ph type="sldNum" sz="quarter" idx="10"/>
          </p:nvPr>
        </p:nvSpPr>
        <p:spPr/>
        <p:txBody>
          <a:bodyPr/>
          <a:lstStyle/>
          <a:p>
            <a:fld id="{F01F2DF8-715E-4F38-BFC8-488B2CAFC335}" type="slidenum">
              <a:rPr lang="en-GB" smtClean="0"/>
              <a:t>4</a:t>
            </a:fld>
            <a:endParaRPr lang="en-GB"/>
          </a:p>
        </p:txBody>
      </p:sp>
    </p:spTree>
    <p:extLst>
      <p:ext uri="{BB962C8B-B14F-4D97-AF65-F5344CB8AC3E}">
        <p14:creationId xmlns:p14="http://schemas.microsoft.com/office/powerpoint/2010/main" val="3662622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 what is the current climate- on</a:t>
            </a:r>
            <a:r>
              <a:rPr lang="en-GB" baseline="0" dirty="0" smtClean="0"/>
              <a:t> average how much are children accessing IT and at what age?</a:t>
            </a:r>
            <a:endParaRPr lang="en-GB" dirty="0"/>
          </a:p>
        </p:txBody>
      </p:sp>
      <p:sp>
        <p:nvSpPr>
          <p:cNvPr id="4" name="Slide Number Placeholder 3"/>
          <p:cNvSpPr>
            <a:spLocks noGrp="1"/>
          </p:cNvSpPr>
          <p:nvPr>
            <p:ph type="sldNum" sz="quarter" idx="10"/>
          </p:nvPr>
        </p:nvSpPr>
        <p:spPr/>
        <p:txBody>
          <a:bodyPr/>
          <a:lstStyle/>
          <a:p>
            <a:fld id="{F01F2DF8-715E-4F38-BFC8-488B2CAFC335}" type="slidenum">
              <a:rPr lang="en-GB" smtClean="0"/>
              <a:t>6</a:t>
            </a:fld>
            <a:endParaRPr lang="en-GB"/>
          </a:p>
        </p:txBody>
      </p:sp>
    </p:spTree>
    <p:extLst>
      <p:ext uri="{BB962C8B-B14F-4D97-AF65-F5344CB8AC3E}">
        <p14:creationId xmlns:p14="http://schemas.microsoft.com/office/powerpoint/2010/main" val="12021693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Surprising??? Shocking?  So what does the older ages look like?</a:t>
            </a:r>
            <a:endParaRPr lang="en-GB" dirty="0"/>
          </a:p>
        </p:txBody>
      </p:sp>
      <p:sp>
        <p:nvSpPr>
          <p:cNvPr id="4" name="Slide Number Placeholder 3"/>
          <p:cNvSpPr>
            <a:spLocks noGrp="1"/>
          </p:cNvSpPr>
          <p:nvPr>
            <p:ph type="sldNum" sz="quarter" idx="10"/>
          </p:nvPr>
        </p:nvSpPr>
        <p:spPr/>
        <p:txBody>
          <a:bodyPr/>
          <a:lstStyle/>
          <a:p>
            <a:fld id="{F01F2DF8-715E-4F38-BFC8-488B2CAFC335}" type="slidenum">
              <a:rPr lang="en-GB" smtClean="0"/>
              <a:t>7</a:t>
            </a:fld>
            <a:endParaRPr lang="en-GB"/>
          </a:p>
        </p:txBody>
      </p:sp>
    </p:spTree>
    <p:extLst>
      <p:ext uri="{BB962C8B-B14F-4D97-AF65-F5344CB8AC3E}">
        <p14:creationId xmlns:p14="http://schemas.microsoft.com/office/powerpoint/2010/main" val="39507794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Gaming</a:t>
            </a:r>
            <a:r>
              <a:rPr lang="en-GB" baseline="0" dirty="0" smtClean="0"/>
              <a:t> time per week</a:t>
            </a:r>
            <a:endParaRPr lang="en-GB" dirty="0"/>
          </a:p>
        </p:txBody>
      </p:sp>
      <p:sp>
        <p:nvSpPr>
          <p:cNvPr id="4" name="Slide Number Placeholder 3"/>
          <p:cNvSpPr>
            <a:spLocks noGrp="1"/>
          </p:cNvSpPr>
          <p:nvPr>
            <p:ph type="sldNum" sz="quarter" idx="10"/>
          </p:nvPr>
        </p:nvSpPr>
        <p:spPr/>
        <p:txBody>
          <a:bodyPr/>
          <a:lstStyle/>
          <a:p>
            <a:fld id="{F01F2DF8-715E-4F38-BFC8-488B2CAFC335}" type="slidenum">
              <a:rPr lang="en-GB" smtClean="0"/>
              <a:t>9</a:t>
            </a:fld>
            <a:endParaRPr lang="en-GB"/>
          </a:p>
        </p:txBody>
      </p:sp>
    </p:spTree>
    <p:extLst>
      <p:ext uri="{BB962C8B-B14F-4D97-AF65-F5344CB8AC3E}">
        <p14:creationId xmlns:p14="http://schemas.microsoft.com/office/powerpoint/2010/main" val="28470899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 don’t believe that any parent</a:t>
            </a:r>
            <a:r>
              <a:rPr lang="en-GB" baseline="0" dirty="0" smtClean="0"/>
              <a:t> would openly allow their child to be at an increased risk to any of these, but looking at the statistics- we do!</a:t>
            </a:r>
            <a:endParaRPr lang="en-GB" dirty="0"/>
          </a:p>
        </p:txBody>
      </p:sp>
      <p:sp>
        <p:nvSpPr>
          <p:cNvPr id="4" name="Slide Number Placeholder 3"/>
          <p:cNvSpPr>
            <a:spLocks noGrp="1"/>
          </p:cNvSpPr>
          <p:nvPr>
            <p:ph type="sldNum" sz="quarter" idx="10"/>
          </p:nvPr>
        </p:nvSpPr>
        <p:spPr/>
        <p:txBody>
          <a:bodyPr/>
          <a:lstStyle/>
          <a:p>
            <a:fld id="{F01F2DF8-715E-4F38-BFC8-488B2CAFC335}" type="slidenum">
              <a:rPr lang="en-GB" smtClean="0"/>
              <a:t>11</a:t>
            </a:fld>
            <a:endParaRPr lang="en-GB"/>
          </a:p>
        </p:txBody>
      </p:sp>
    </p:spTree>
    <p:extLst>
      <p:ext uri="{BB962C8B-B14F-4D97-AF65-F5344CB8AC3E}">
        <p14:creationId xmlns:p14="http://schemas.microsoft.com/office/powerpoint/2010/main" val="574404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01F2DF8-715E-4F38-BFC8-488B2CAFC335}" type="slidenum">
              <a:rPr lang="en-GB" smtClean="0"/>
              <a:t>12</a:t>
            </a:fld>
            <a:endParaRPr lang="en-GB"/>
          </a:p>
        </p:txBody>
      </p:sp>
    </p:spTree>
    <p:extLst>
      <p:ext uri="{BB962C8B-B14F-4D97-AF65-F5344CB8AC3E}">
        <p14:creationId xmlns:p14="http://schemas.microsoft.com/office/powerpoint/2010/main" val="13572671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a:t>
            </a:r>
            <a:r>
              <a:rPr lang="en-GB" baseline="0" dirty="0" smtClean="0"/>
              <a:t> that was some of the statistics- but this is the reality of what we see day in, day out. </a:t>
            </a:r>
            <a:endParaRPr lang="en-GB" dirty="0"/>
          </a:p>
        </p:txBody>
      </p:sp>
      <p:sp>
        <p:nvSpPr>
          <p:cNvPr id="4" name="Slide Number Placeholder 3"/>
          <p:cNvSpPr>
            <a:spLocks noGrp="1"/>
          </p:cNvSpPr>
          <p:nvPr>
            <p:ph type="sldNum" sz="quarter" idx="10"/>
          </p:nvPr>
        </p:nvSpPr>
        <p:spPr/>
        <p:txBody>
          <a:bodyPr/>
          <a:lstStyle/>
          <a:p>
            <a:fld id="{F01F2DF8-715E-4F38-BFC8-488B2CAFC335}" type="slidenum">
              <a:rPr lang="en-GB" smtClean="0"/>
              <a:t>13</a:t>
            </a:fld>
            <a:endParaRPr lang="en-GB"/>
          </a:p>
        </p:txBody>
      </p:sp>
    </p:spTree>
    <p:extLst>
      <p:ext uri="{BB962C8B-B14F-4D97-AF65-F5344CB8AC3E}">
        <p14:creationId xmlns:p14="http://schemas.microsoft.com/office/powerpoint/2010/main" val="3631098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 are seeing</a:t>
            </a:r>
            <a:r>
              <a:rPr lang="en-GB" baseline="0" dirty="0" smtClean="0"/>
              <a:t> anxieties from both parents and children</a:t>
            </a:r>
            <a:endParaRPr lang="en-GB" dirty="0"/>
          </a:p>
        </p:txBody>
      </p:sp>
      <p:sp>
        <p:nvSpPr>
          <p:cNvPr id="4" name="Slide Number Placeholder 3"/>
          <p:cNvSpPr>
            <a:spLocks noGrp="1"/>
          </p:cNvSpPr>
          <p:nvPr>
            <p:ph type="sldNum" sz="quarter" idx="10"/>
          </p:nvPr>
        </p:nvSpPr>
        <p:spPr/>
        <p:txBody>
          <a:bodyPr/>
          <a:lstStyle/>
          <a:p>
            <a:fld id="{F01F2DF8-715E-4F38-BFC8-488B2CAFC335}" type="slidenum">
              <a:rPr lang="en-GB" smtClean="0"/>
              <a:t>15</a:t>
            </a:fld>
            <a:endParaRPr lang="en-GB"/>
          </a:p>
        </p:txBody>
      </p:sp>
    </p:spTree>
    <p:extLst>
      <p:ext uri="{BB962C8B-B14F-4D97-AF65-F5344CB8AC3E}">
        <p14:creationId xmlns:p14="http://schemas.microsoft.com/office/powerpoint/2010/main" val="12612859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What do you think they said? Higher or lower than national published</a:t>
            </a:r>
            <a:r>
              <a:rPr lang="en-GB" baseline="0" dirty="0" smtClean="0"/>
              <a:t> figures?</a:t>
            </a:r>
            <a:endParaRPr lang="en-GB" dirty="0"/>
          </a:p>
        </p:txBody>
      </p:sp>
      <p:sp>
        <p:nvSpPr>
          <p:cNvPr id="4" name="Slide Number Placeholder 3"/>
          <p:cNvSpPr>
            <a:spLocks noGrp="1"/>
          </p:cNvSpPr>
          <p:nvPr>
            <p:ph type="sldNum" sz="quarter" idx="10"/>
          </p:nvPr>
        </p:nvSpPr>
        <p:spPr/>
        <p:txBody>
          <a:bodyPr/>
          <a:lstStyle/>
          <a:p>
            <a:fld id="{F01F2DF8-715E-4F38-BFC8-488B2CAFC335}" type="slidenum">
              <a:rPr lang="en-GB" smtClean="0"/>
              <a:t>27</a:t>
            </a:fld>
            <a:endParaRPr lang="en-GB"/>
          </a:p>
        </p:txBody>
      </p:sp>
    </p:spTree>
    <p:extLst>
      <p:ext uri="{BB962C8B-B14F-4D97-AF65-F5344CB8AC3E}">
        <p14:creationId xmlns:p14="http://schemas.microsoft.com/office/powerpoint/2010/main" val="29138833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11/16/2018</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11/16/2018</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11/16/2018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11/16/2018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11/16/2018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11/16/2018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11/16/2018</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11/16/2018</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11/16/2018</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11/16/2018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11/16/2018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11/16/2018</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3-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11/16/2018</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2.xml"/><Relationship Id="rId1" Type="http://schemas.openxmlformats.org/officeDocument/2006/relationships/video" Target="https://www.youtube.com/embed/mcZm2oJ7DKE"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hyperlink" Target="https://www.thinkuknow.co.uk/"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nationalonlinesafety.com/resources/"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26.png"/></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4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slideLayout" Target="../slideLayouts/slideLayout2.xml"/><Relationship Id="rId1" Type="http://schemas.openxmlformats.org/officeDocument/2006/relationships/video" Target="https://www.youtube.com/embed/j150BqInjnY"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1645" y="1708153"/>
            <a:ext cx="9448800" cy="1825096"/>
          </a:xfrm>
        </p:spPr>
        <p:txBody>
          <a:bodyPr>
            <a:normAutofit/>
          </a:bodyPr>
          <a:lstStyle/>
          <a:p>
            <a:pPr algn="ctr"/>
            <a:r>
              <a:rPr lang="en-GB" dirty="0" smtClean="0"/>
              <a:t>Wellbeing </a:t>
            </a:r>
            <a:br>
              <a:rPr lang="en-GB" dirty="0" smtClean="0"/>
            </a:br>
            <a:r>
              <a:rPr lang="en-GB" dirty="0" smtClean="0"/>
              <a:t>in the 21</a:t>
            </a:r>
            <a:r>
              <a:rPr lang="en-GB" baseline="30000" dirty="0" smtClean="0"/>
              <a:t>st</a:t>
            </a:r>
            <a:r>
              <a:rPr lang="en-GB" dirty="0" smtClean="0"/>
              <a:t> century</a:t>
            </a:r>
            <a:endParaRPr lang="en-GB" dirty="0"/>
          </a:p>
        </p:txBody>
      </p:sp>
      <p:sp>
        <p:nvSpPr>
          <p:cNvPr id="3" name="Subtitle 2"/>
          <p:cNvSpPr>
            <a:spLocks noGrp="1"/>
          </p:cNvSpPr>
          <p:nvPr>
            <p:ph type="subTitle" idx="1"/>
          </p:nvPr>
        </p:nvSpPr>
        <p:spPr>
          <a:xfrm>
            <a:off x="2281645" y="3750003"/>
            <a:ext cx="9448800" cy="685800"/>
          </a:xfrm>
        </p:spPr>
        <p:txBody>
          <a:bodyPr>
            <a:normAutofit/>
          </a:bodyPr>
          <a:lstStyle/>
          <a:p>
            <a:pPr algn="ctr"/>
            <a:r>
              <a:rPr lang="en-GB" sz="4000" i="1" dirty="0" smtClean="0"/>
              <a:t>It’s not like when we were kids!</a:t>
            </a:r>
            <a:endParaRPr lang="en-GB" sz="4000" i="1" dirty="0"/>
          </a:p>
        </p:txBody>
      </p:sp>
      <p:pic>
        <p:nvPicPr>
          <p:cNvPr id="4" name="Picture 3" descr="Social Media Mix 3D Icons - Mix #2 | All content posted in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75386" y="452845"/>
            <a:ext cx="2655059" cy="1991294"/>
          </a:xfrm>
          <a:prstGeom prst="rect">
            <a:avLst/>
          </a:prstGeom>
        </p:spPr>
      </p:pic>
      <p:pic>
        <p:nvPicPr>
          <p:cNvPr id="5" name="Picture 4" descr="If It's Hip, It's Here (Archives): You're Never Too Old To ..."/>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5154" y="1491399"/>
            <a:ext cx="2976119" cy="2019300"/>
          </a:xfrm>
          <a:prstGeom prst="rect">
            <a:avLst/>
          </a:prstGeom>
        </p:spPr>
      </p:pic>
    </p:spTree>
    <p:extLst>
      <p:ext uri="{BB962C8B-B14F-4D97-AF65-F5344CB8AC3E}">
        <p14:creationId xmlns:p14="http://schemas.microsoft.com/office/powerpoint/2010/main" val="3247502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1">
                    <a:lumMod val="75000"/>
                  </a:schemeClr>
                </a:solidFill>
              </a:rPr>
              <a:t>Welcome</a:t>
            </a:r>
            <a:endParaRPr lang="en-GB" b="1" dirty="0">
              <a:solidFill>
                <a:schemeClr val="accent1">
                  <a:lumMod val="75000"/>
                </a:schemeClr>
              </a:solidFill>
            </a:endParaRPr>
          </a:p>
        </p:txBody>
      </p:sp>
      <p:sp>
        <p:nvSpPr>
          <p:cNvPr id="3" name="Content Placeholder 2"/>
          <p:cNvSpPr>
            <a:spLocks noGrp="1"/>
          </p:cNvSpPr>
          <p:nvPr>
            <p:ph idx="1"/>
          </p:nvPr>
        </p:nvSpPr>
        <p:spPr>
          <a:xfrm>
            <a:off x="383177" y="2194560"/>
            <a:ext cx="11123023" cy="4024125"/>
          </a:xfrm>
        </p:spPr>
        <p:txBody>
          <a:bodyPr>
            <a:normAutofit/>
          </a:bodyPr>
          <a:lstStyle/>
          <a:p>
            <a:pPr marL="0" indent="0">
              <a:buNone/>
            </a:pPr>
            <a:r>
              <a:rPr lang="en-GB" sz="3200" b="1" dirty="0" smtClean="0"/>
              <a:t>Our Aims for the evening</a:t>
            </a:r>
          </a:p>
          <a:p>
            <a:r>
              <a:rPr lang="en-GB" sz="2400" dirty="0" smtClean="0"/>
              <a:t>Raise your awareness of the current climate for children</a:t>
            </a:r>
          </a:p>
          <a:p>
            <a:r>
              <a:rPr lang="en-GB" sz="2400" dirty="0" smtClean="0"/>
              <a:t>Support your understanding of mental health and children’s wellbeing</a:t>
            </a:r>
          </a:p>
          <a:p>
            <a:r>
              <a:rPr lang="en-GB" sz="2400" dirty="0" smtClean="0"/>
              <a:t>National and local picture of online crime and exploitation</a:t>
            </a:r>
          </a:p>
          <a:p>
            <a:r>
              <a:rPr lang="en-GB" sz="2400" dirty="0" smtClean="0"/>
              <a:t>Gain a perspective of children’s current online activity/social media use</a:t>
            </a:r>
          </a:p>
          <a:p>
            <a:r>
              <a:rPr lang="en-GB" sz="2400" dirty="0" smtClean="0"/>
              <a:t>Be prepared for what lies ahead and how you can arm yourselves and them</a:t>
            </a:r>
          </a:p>
          <a:p>
            <a:endParaRPr lang="en-GB" sz="2800" dirty="0" smtClean="0"/>
          </a:p>
          <a:p>
            <a:endParaRPr lang="en-GB" dirty="0" smtClean="0"/>
          </a:p>
          <a:p>
            <a:endParaRPr lang="en-GB" dirty="0" smtClean="0"/>
          </a:p>
          <a:p>
            <a:pPr marL="0" indent="0">
              <a:buNone/>
            </a:pPr>
            <a:endParaRPr lang="en-GB" dirty="0"/>
          </a:p>
        </p:txBody>
      </p:sp>
    </p:spTree>
    <p:extLst>
      <p:ext uri="{BB962C8B-B14F-4D97-AF65-F5344CB8AC3E}">
        <p14:creationId xmlns:p14="http://schemas.microsoft.com/office/powerpoint/2010/main" val="26947738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65566" y="73152"/>
            <a:ext cx="8610600" cy="710619"/>
          </a:xfrm>
        </p:spPr>
        <p:txBody>
          <a:bodyPr/>
          <a:lstStyle/>
          <a:p>
            <a:r>
              <a:rPr lang="en-GB" dirty="0" smtClean="0"/>
              <a:t>The current climate</a:t>
            </a:r>
            <a:endParaRPr lang="en-GB" dirty="0"/>
          </a:p>
        </p:txBody>
      </p:sp>
      <p:sp>
        <p:nvSpPr>
          <p:cNvPr id="3" name="Content Placeholder 2"/>
          <p:cNvSpPr>
            <a:spLocks noGrp="1"/>
          </p:cNvSpPr>
          <p:nvPr>
            <p:ph idx="1"/>
          </p:nvPr>
        </p:nvSpPr>
        <p:spPr>
          <a:xfrm>
            <a:off x="1541417" y="1219201"/>
            <a:ext cx="5000897" cy="600891"/>
          </a:xfrm>
        </p:spPr>
        <p:txBody>
          <a:bodyPr>
            <a:normAutofit/>
          </a:bodyPr>
          <a:lstStyle/>
          <a:p>
            <a:pPr marL="0" indent="0">
              <a:buNone/>
            </a:pPr>
            <a:r>
              <a:rPr lang="en-GB" sz="2400" b="1" dirty="0" smtClean="0"/>
              <a:t>Let’s start with the hard truths…</a:t>
            </a:r>
          </a:p>
        </p:txBody>
      </p:sp>
      <p:graphicFrame>
        <p:nvGraphicFramePr>
          <p:cNvPr id="5" name="Diagram 4"/>
          <p:cNvGraphicFramePr/>
          <p:nvPr>
            <p:extLst>
              <p:ext uri="{D42A27DB-BD31-4B8C-83A1-F6EECF244321}">
                <p14:modId xmlns:p14="http://schemas.microsoft.com/office/powerpoint/2010/main" val="3145327860"/>
              </p:ext>
            </p:extLst>
          </p:nvPr>
        </p:nvGraphicFramePr>
        <p:xfrm>
          <a:off x="818607" y="1402080"/>
          <a:ext cx="10474960" cy="50161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1087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So what are the benefits of growing up in today’s society?</a:t>
            </a:r>
            <a:endParaRPr lang="en-GB" dirty="0"/>
          </a:p>
        </p:txBody>
      </p:sp>
      <p:pic>
        <p:nvPicPr>
          <p:cNvPr id="5" name="Content Placeholder 4" descr="Explainer: when should children start to think about their ..."/>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985990" y="1910720"/>
            <a:ext cx="7758902" cy="5052578"/>
          </a:xfrm>
        </p:spPr>
      </p:pic>
    </p:spTree>
    <p:extLst>
      <p:ext uri="{BB962C8B-B14F-4D97-AF65-F5344CB8AC3E}">
        <p14:creationId xmlns:p14="http://schemas.microsoft.com/office/powerpoint/2010/main" val="14308695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Benefits &amp; dangers</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a:solidFill>
                  <a:srgbClr val="C00000"/>
                </a:solidFill>
              </a:rPr>
              <a:t>The Internet is a powerful force for good. It serves humanity</a:t>
            </a:r>
            <a:r>
              <a:rPr lang="en-GB" dirty="0" smtClean="0">
                <a:solidFill>
                  <a:srgbClr val="C00000"/>
                </a:solidFill>
              </a:rPr>
              <a:t>, spreads </a:t>
            </a:r>
            <a:r>
              <a:rPr lang="en-GB" dirty="0">
                <a:solidFill>
                  <a:srgbClr val="C00000"/>
                </a:solidFill>
              </a:rPr>
              <a:t>ideas and enhances freedom and opportunity </a:t>
            </a:r>
            <a:r>
              <a:rPr lang="en-GB" dirty="0" smtClean="0">
                <a:solidFill>
                  <a:srgbClr val="C00000"/>
                </a:solidFill>
              </a:rPr>
              <a:t>across the </a:t>
            </a:r>
            <a:r>
              <a:rPr lang="en-GB" dirty="0">
                <a:solidFill>
                  <a:srgbClr val="C00000"/>
                </a:solidFill>
              </a:rPr>
              <a:t>world. Combined with new technologies, such as </a:t>
            </a:r>
            <a:r>
              <a:rPr lang="en-GB" dirty="0" smtClean="0">
                <a:solidFill>
                  <a:srgbClr val="C00000"/>
                </a:solidFill>
              </a:rPr>
              <a:t>artificial intelligence </a:t>
            </a:r>
            <a:r>
              <a:rPr lang="en-GB" dirty="0">
                <a:solidFill>
                  <a:srgbClr val="C00000"/>
                </a:solidFill>
              </a:rPr>
              <a:t>(AI), it is set to change society perhaps more </a:t>
            </a:r>
            <a:r>
              <a:rPr lang="en-GB" dirty="0" smtClean="0">
                <a:solidFill>
                  <a:srgbClr val="C00000"/>
                </a:solidFill>
              </a:rPr>
              <a:t>than any </a:t>
            </a:r>
            <a:r>
              <a:rPr lang="en-GB" dirty="0">
                <a:solidFill>
                  <a:srgbClr val="C00000"/>
                </a:solidFill>
              </a:rPr>
              <a:t>previous technological revolution – connecting people</a:t>
            </a:r>
            <a:r>
              <a:rPr lang="en-GB" dirty="0" smtClean="0">
                <a:solidFill>
                  <a:srgbClr val="C00000"/>
                </a:solidFill>
              </a:rPr>
              <a:t>, making </a:t>
            </a:r>
            <a:r>
              <a:rPr lang="en-GB" dirty="0">
                <a:solidFill>
                  <a:srgbClr val="C00000"/>
                </a:solidFill>
              </a:rPr>
              <a:t>us more productive, and raising living standards</a:t>
            </a:r>
            <a:r>
              <a:rPr lang="en-GB" dirty="0" smtClean="0">
                <a:solidFill>
                  <a:srgbClr val="C00000"/>
                </a:solidFill>
              </a:rPr>
              <a:t>.</a:t>
            </a:r>
          </a:p>
          <a:p>
            <a:pPr marL="0" indent="0">
              <a:buNone/>
            </a:pPr>
            <a:endParaRPr lang="en-GB" dirty="0">
              <a:solidFill>
                <a:srgbClr val="C00000"/>
              </a:solidFill>
            </a:endParaRPr>
          </a:p>
          <a:p>
            <a:pPr marL="0" indent="0">
              <a:buNone/>
            </a:pPr>
            <a:r>
              <a:rPr lang="en-GB" dirty="0">
                <a:solidFill>
                  <a:srgbClr val="C00000"/>
                </a:solidFill>
              </a:rPr>
              <a:t>However, alongside these new opportunities come </a:t>
            </a:r>
            <a:r>
              <a:rPr lang="en-GB" dirty="0" smtClean="0">
                <a:solidFill>
                  <a:srgbClr val="C00000"/>
                </a:solidFill>
              </a:rPr>
              <a:t>new challenges </a:t>
            </a:r>
            <a:r>
              <a:rPr lang="en-GB" dirty="0">
                <a:solidFill>
                  <a:srgbClr val="C00000"/>
                </a:solidFill>
              </a:rPr>
              <a:t>and risks</a:t>
            </a:r>
            <a:r>
              <a:rPr lang="en-GB" dirty="0" smtClean="0">
                <a:solidFill>
                  <a:srgbClr val="C00000"/>
                </a:solidFill>
              </a:rPr>
              <a:t>.</a:t>
            </a:r>
          </a:p>
          <a:p>
            <a:pPr marL="0" indent="0">
              <a:buNone/>
            </a:pPr>
            <a:r>
              <a:rPr lang="en-GB" sz="1800" i="1" dirty="0" smtClean="0">
                <a:solidFill>
                  <a:srgbClr val="C00000"/>
                </a:solidFill>
              </a:rPr>
              <a:t>Green Paper 2018</a:t>
            </a:r>
          </a:p>
          <a:p>
            <a:pPr marL="0" indent="0">
              <a:buNone/>
            </a:pPr>
            <a:endParaRPr lang="en-GB" dirty="0" smtClean="0"/>
          </a:p>
          <a:p>
            <a:pPr marL="0" indent="0">
              <a:buNone/>
            </a:pPr>
            <a:r>
              <a:rPr lang="en-GB" sz="2400" b="1" dirty="0" smtClean="0"/>
              <a:t>Every aspect of society is concerned though about the risks and challenges.</a:t>
            </a:r>
            <a:endParaRPr lang="en-GB" sz="2400" b="1" dirty="0"/>
          </a:p>
        </p:txBody>
      </p:sp>
    </p:spTree>
    <p:extLst>
      <p:ext uri="{BB962C8B-B14F-4D97-AF65-F5344CB8AC3E}">
        <p14:creationId xmlns:p14="http://schemas.microsoft.com/office/powerpoint/2010/main" val="9676772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1400" y="67688"/>
            <a:ext cx="8610600" cy="1293028"/>
          </a:xfrm>
        </p:spPr>
        <p:txBody>
          <a:bodyPr/>
          <a:lstStyle/>
          <a:p>
            <a:r>
              <a:rPr lang="en-GB" dirty="0" smtClean="0"/>
              <a:t>Let’s talk </a:t>
            </a:r>
            <a:r>
              <a:rPr lang="en-GB" dirty="0" err="1" smtClean="0"/>
              <a:t>ofcom</a:t>
            </a:r>
            <a:r>
              <a:rPr lang="en-GB" dirty="0" smtClean="0"/>
              <a:t> statistics…</a:t>
            </a:r>
            <a:endParaRPr lang="en-GB" dirty="0"/>
          </a:p>
        </p:txBody>
      </p:sp>
      <p:pic>
        <p:nvPicPr>
          <p:cNvPr id="4" name="Content Placeholder 3"/>
          <p:cNvPicPr>
            <a:picLocks noGrp="1" noChangeAspect="1"/>
          </p:cNvPicPr>
          <p:nvPr>
            <p:ph idx="1"/>
          </p:nvPr>
        </p:nvPicPr>
        <p:blipFill rotWithShape="1">
          <a:blip r:embed="rId3"/>
          <a:srcRect l="12629" t="15813" r="13361" b="7149"/>
          <a:stretch/>
        </p:blipFill>
        <p:spPr>
          <a:xfrm>
            <a:off x="1828800" y="1360716"/>
            <a:ext cx="8995954" cy="5267368"/>
          </a:xfrm>
          <a:prstGeom prst="rect">
            <a:avLst/>
          </a:prstGeom>
        </p:spPr>
      </p:pic>
      <p:sp>
        <p:nvSpPr>
          <p:cNvPr id="5" name="Rectangle 4"/>
          <p:cNvSpPr/>
          <p:nvPr/>
        </p:nvSpPr>
        <p:spPr>
          <a:xfrm>
            <a:off x="2838994" y="3030583"/>
            <a:ext cx="742406" cy="29609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7354389" y="2899954"/>
            <a:ext cx="742406" cy="29609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618550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1400" y="67688"/>
            <a:ext cx="8610600" cy="1293028"/>
          </a:xfrm>
        </p:spPr>
        <p:txBody>
          <a:bodyPr/>
          <a:lstStyle/>
          <a:p>
            <a:r>
              <a:rPr lang="en-GB" dirty="0" smtClean="0"/>
              <a:t>Let’s talk </a:t>
            </a:r>
            <a:r>
              <a:rPr lang="en-GB" dirty="0" err="1" smtClean="0"/>
              <a:t>ofcom</a:t>
            </a:r>
            <a:r>
              <a:rPr lang="en-GB" dirty="0" smtClean="0"/>
              <a:t> statistics…</a:t>
            </a:r>
            <a:endParaRPr lang="en-GB" dirty="0"/>
          </a:p>
        </p:txBody>
      </p:sp>
      <p:pic>
        <p:nvPicPr>
          <p:cNvPr id="4" name="Content Placeholder 3"/>
          <p:cNvPicPr>
            <a:picLocks noGrp="1" noChangeAspect="1"/>
          </p:cNvPicPr>
          <p:nvPr>
            <p:ph idx="1"/>
          </p:nvPr>
        </p:nvPicPr>
        <p:blipFill rotWithShape="1">
          <a:blip r:embed="rId3"/>
          <a:srcRect l="12629" t="15813" r="13361" b="7149"/>
          <a:stretch/>
        </p:blipFill>
        <p:spPr>
          <a:xfrm>
            <a:off x="1828800" y="1360716"/>
            <a:ext cx="8995954" cy="5267368"/>
          </a:xfrm>
          <a:prstGeom prst="rect">
            <a:avLst/>
          </a:prstGeom>
        </p:spPr>
      </p:pic>
    </p:spTree>
    <p:extLst>
      <p:ext uri="{BB962C8B-B14F-4D97-AF65-F5344CB8AC3E}">
        <p14:creationId xmlns:p14="http://schemas.microsoft.com/office/powerpoint/2010/main" val="14234337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1400" y="67688"/>
            <a:ext cx="8610600" cy="1293028"/>
          </a:xfrm>
        </p:spPr>
        <p:txBody>
          <a:bodyPr/>
          <a:lstStyle/>
          <a:p>
            <a:r>
              <a:rPr lang="en-GB" dirty="0" smtClean="0"/>
              <a:t>Let’s talk </a:t>
            </a:r>
            <a:r>
              <a:rPr lang="en-GB" dirty="0" err="1" smtClean="0"/>
              <a:t>ofcom</a:t>
            </a:r>
            <a:r>
              <a:rPr lang="en-GB" dirty="0" smtClean="0"/>
              <a:t> statistics…</a:t>
            </a:r>
            <a:endParaRPr lang="en-GB" dirty="0"/>
          </a:p>
        </p:txBody>
      </p:sp>
      <p:pic>
        <p:nvPicPr>
          <p:cNvPr id="3" name="Picture 2"/>
          <p:cNvPicPr>
            <a:picLocks noChangeAspect="1"/>
          </p:cNvPicPr>
          <p:nvPr/>
        </p:nvPicPr>
        <p:blipFill rotWithShape="1">
          <a:blip r:embed="rId2"/>
          <a:srcRect l="11731" t="14159" r="13010" b="7995"/>
          <a:stretch/>
        </p:blipFill>
        <p:spPr>
          <a:xfrm>
            <a:off x="2037805" y="1254352"/>
            <a:ext cx="9100457" cy="5294811"/>
          </a:xfrm>
          <a:prstGeom prst="rect">
            <a:avLst/>
          </a:prstGeom>
        </p:spPr>
      </p:pic>
    </p:spTree>
    <p:extLst>
      <p:ext uri="{BB962C8B-B14F-4D97-AF65-F5344CB8AC3E}">
        <p14:creationId xmlns:p14="http://schemas.microsoft.com/office/powerpoint/2010/main" val="24163105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34937" y="0"/>
            <a:ext cx="8610600" cy="1293028"/>
          </a:xfrm>
        </p:spPr>
        <p:txBody>
          <a:bodyPr/>
          <a:lstStyle/>
          <a:p>
            <a:r>
              <a:rPr lang="en-GB" dirty="0" smtClean="0"/>
              <a:t>How times are changing</a:t>
            </a:r>
            <a:endParaRPr lang="en-GB" dirty="0"/>
          </a:p>
        </p:txBody>
      </p:sp>
      <p:pic>
        <p:nvPicPr>
          <p:cNvPr id="4" name="Content Placeholder 3"/>
          <p:cNvPicPr>
            <a:picLocks noGrp="1" noChangeAspect="1"/>
          </p:cNvPicPr>
          <p:nvPr>
            <p:ph idx="1"/>
          </p:nvPr>
        </p:nvPicPr>
        <p:blipFill rotWithShape="1">
          <a:blip r:embed="rId3"/>
          <a:srcRect l="12998" t="19708" r="11900" b="11043"/>
          <a:stretch/>
        </p:blipFill>
        <p:spPr>
          <a:xfrm>
            <a:off x="1053738" y="1020307"/>
            <a:ext cx="11138262" cy="5776733"/>
          </a:xfrm>
          <a:prstGeom prst="rect">
            <a:avLst/>
          </a:prstGeom>
        </p:spPr>
      </p:pic>
    </p:spTree>
    <p:extLst>
      <p:ext uri="{BB962C8B-B14F-4D97-AF65-F5344CB8AC3E}">
        <p14:creationId xmlns:p14="http://schemas.microsoft.com/office/powerpoint/2010/main" val="3334366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6663" y="0"/>
            <a:ext cx="8610600" cy="1293028"/>
          </a:xfrm>
        </p:spPr>
        <p:txBody>
          <a:bodyPr/>
          <a:lstStyle/>
          <a:p>
            <a:r>
              <a:rPr lang="en-GB" dirty="0" smtClean="0"/>
              <a:t>Online time</a:t>
            </a:r>
            <a:endParaRPr lang="en-GB" dirty="0"/>
          </a:p>
        </p:txBody>
      </p:sp>
      <p:pic>
        <p:nvPicPr>
          <p:cNvPr id="4" name="Content Placeholder 3"/>
          <p:cNvPicPr>
            <a:picLocks noGrp="1" noChangeAspect="1"/>
          </p:cNvPicPr>
          <p:nvPr>
            <p:ph idx="1"/>
          </p:nvPr>
        </p:nvPicPr>
        <p:blipFill rotWithShape="1">
          <a:blip r:embed="rId2"/>
          <a:srcRect l="11291" t="14731" r="12874" b="4985"/>
          <a:stretch/>
        </p:blipFill>
        <p:spPr>
          <a:xfrm>
            <a:off x="1236617" y="850701"/>
            <a:ext cx="10816954" cy="5899618"/>
          </a:xfrm>
          <a:prstGeom prst="rect">
            <a:avLst/>
          </a:prstGeom>
        </p:spPr>
      </p:pic>
    </p:spTree>
    <p:extLst>
      <p:ext uri="{BB962C8B-B14F-4D97-AF65-F5344CB8AC3E}">
        <p14:creationId xmlns:p14="http://schemas.microsoft.com/office/powerpoint/2010/main" val="20314832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C00000"/>
                </a:solidFill>
              </a:rPr>
              <a:t>The current climate</a:t>
            </a:r>
            <a:endParaRPr lang="en-GB" dirty="0">
              <a:solidFill>
                <a:srgbClr val="C00000"/>
              </a:solidFill>
            </a:endParaRPr>
          </a:p>
        </p:txBody>
      </p:sp>
      <p:sp>
        <p:nvSpPr>
          <p:cNvPr id="3" name="Content Placeholder 2"/>
          <p:cNvSpPr>
            <a:spLocks noGrp="1"/>
          </p:cNvSpPr>
          <p:nvPr>
            <p:ph idx="1"/>
          </p:nvPr>
        </p:nvSpPr>
        <p:spPr>
          <a:xfrm>
            <a:off x="685800" y="1708728"/>
            <a:ext cx="10820400" cy="4509958"/>
          </a:xfrm>
        </p:spPr>
        <p:txBody>
          <a:bodyPr>
            <a:noAutofit/>
          </a:bodyPr>
          <a:lstStyle/>
          <a:p>
            <a:pPr marL="0" indent="0">
              <a:buNone/>
            </a:pPr>
            <a:r>
              <a:rPr lang="en-GB" sz="2400" i="1" dirty="0" smtClean="0"/>
              <a:t>‘It </a:t>
            </a:r>
            <a:r>
              <a:rPr lang="en-GB" sz="2400" i="1" dirty="0"/>
              <a:t>is clear that, while the evidence around the impact of social media and internet use is </a:t>
            </a:r>
            <a:r>
              <a:rPr lang="en-GB" sz="2400" i="1" dirty="0" smtClean="0"/>
              <a:t>not yet </a:t>
            </a:r>
            <a:r>
              <a:rPr lang="en-GB" sz="2400" i="1" dirty="0"/>
              <a:t>conclusive, there are potential negative impacts. These include, but are not limited </a:t>
            </a:r>
            <a:r>
              <a:rPr lang="en-GB" sz="2400" i="1" dirty="0" smtClean="0"/>
              <a:t>to: </a:t>
            </a:r>
          </a:p>
          <a:p>
            <a:r>
              <a:rPr lang="en-GB" sz="2400" i="1" dirty="0" smtClean="0">
                <a:solidFill>
                  <a:schemeClr val="accent1">
                    <a:lumMod val="75000"/>
                  </a:schemeClr>
                </a:solidFill>
              </a:rPr>
              <a:t>Social isolation</a:t>
            </a:r>
          </a:p>
          <a:p>
            <a:r>
              <a:rPr lang="en-GB" sz="2400" i="1" dirty="0" smtClean="0">
                <a:solidFill>
                  <a:schemeClr val="accent1">
                    <a:lumMod val="75000"/>
                  </a:schemeClr>
                </a:solidFill>
              </a:rPr>
              <a:t>Competitive pressures </a:t>
            </a:r>
          </a:p>
          <a:p>
            <a:r>
              <a:rPr lang="en-GB" sz="2400" i="1" dirty="0" smtClean="0">
                <a:solidFill>
                  <a:schemeClr val="accent1">
                    <a:lumMod val="75000"/>
                  </a:schemeClr>
                </a:solidFill>
              </a:rPr>
              <a:t>Increased vulnerability</a:t>
            </a:r>
          </a:p>
          <a:p>
            <a:r>
              <a:rPr lang="en-GB" sz="2400" i="1" dirty="0" smtClean="0">
                <a:solidFill>
                  <a:schemeClr val="accent1">
                    <a:lumMod val="75000"/>
                  </a:schemeClr>
                </a:solidFill>
              </a:rPr>
              <a:t>Increased </a:t>
            </a:r>
            <a:r>
              <a:rPr lang="en-GB" sz="2400" i="1" dirty="0">
                <a:solidFill>
                  <a:schemeClr val="accent1">
                    <a:lumMod val="75000"/>
                  </a:schemeClr>
                </a:solidFill>
              </a:rPr>
              <a:t>exposure </a:t>
            </a:r>
            <a:r>
              <a:rPr lang="en-GB" sz="2400" i="1" dirty="0" smtClean="0">
                <a:solidFill>
                  <a:schemeClr val="accent1">
                    <a:lumMod val="75000"/>
                  </a:schemeClr>
                </a:solidFill>
              </a:rPr>
              <a:t>to abusive content</a:t>
            </a:r>
          </a:p>
          <a:p>
            <a:r>
              <a:rPr lang="en-GB" sz="2400" i="1" dirty="0" smtClean="0">
                <a:solidFill>
                  <a:schemeClr val="accent1">
                    <a:lumMod val="75000"/>
                  </a:schemeClr>
                </a:solidFill>
              </a:rPr>
              <a:t>Increased </a:t>
            </a:r>
            <a:r>
              <a:rPr lang="en-GB" sz="2400" i="1" dirty="0">
                <a:solidFill>
                  <a:schemeClr val="accent1">
                    <a:lumMod val="75000"/>
                  </a:schemeClr>
                </a:solidFill>
              </a:rPr>
              <a:t>likelihood of cyberbullying </a:t>
            </a:r>
            <a:endParaRPr lang="en-GB" sz="2400" i="1" dirty="0" smtClean="0">
              <a:solidFill>
                <a:schemeClr val="accent1">
                  <a:lumMod val="75000"/>
                </a:schemeClr>
              </a:solidFill>
            </a:endParaRPr>
          </a:p>
          <a:p>
            <a:r>
              <a:rPr lang="en-GB" sz="2400" i="1" dirty="0" smtClean="0">
                <a:solidFill>
                  <a:schemeClr val="accent1">
                    <a:lumMod val="75000"/>
                  </a:schemeClr>
                </a:solidFill>
              </a:rPr>
              <a:t>Increased risk </a:t>
            </a:r>
            <a:r>
              <a:rPr lang="en-GB" sz="2400" i="1" dirty="0">
                <a:solidFill>
                  <a:schemeClr val="accent1">
                    <a:lumMod val="75000"/>
                  </a:schemeClr>
                </a:solidFill>
              </a:rPr>
              <a:t>of grooming </a:t>
            </a:r>
            <a:r>
              <a:rPr lang="en-GB" sz="2400" i="1" dirty="0" smtClean="0">
                <a:solidFill>
                  <a:schemeClr val="accent1">
                    <a:lumMod val="75000"/>
                  </a:schemeClr>
                </a:solidFill>
              </a:rPr>
              <a:t>for exploitation.’</a:t>
            </a:r>
          </a:p>
          <a:p>
            <a:pPr marL="0" indent="0" algn="r">
              <a:buNone/>
            </a:pPr>
            <a:endParaRPr lang="en-GB" sz="1800" i="1" dirty="0" smtClean="0"/>
          </a:p>
          <a:p>
            <a:pPr marL="0" indent="0" algn="r">
              <a:buNone/>
            </a:pPr>
            <a:r>
              <a:rPr lang="en-GB" sz="1800" i="1" dirty="0" smtClean="0"/>
              <a:t>Government </a:t>
            </a:r>
            <a:r>
              <a:rPr lang="en-GB" sz="1800" i="1" dirty="0"/>
              <a:t>response to </a:t>
            </a:r>
            <a:r>
              <a:rPr lang="en-GB" sz="1800" i="1" dirty="0" smtClean="0"/>
              <a:t>the Internet </a:t>
            </a:r>
            <a:r>
              <a:rPr lang="en-GB" sz="1800" i="1" dirty="0"/>
              <a:t>Safety Strategy Green </a:t>
            </a:r>
            <a:r>
              <a:rPr lang="en-GB" sz="1800" i="1" dirty="0" smtClean="0"/>
              <a:t>Paper, May </a:t>
            </a:r>
            <a:r>
              <a:rPr lang="en-GB" sz="1800" i="1" dirty="0"/>
              <a:t>2018</a:t>
            </a:r>
          </a:p>
        </p:txBody>
      </p:sp>
    </p:spTree>
    <p:extLst>
      <p:ext uri="{BB962C8B-B14F-4D97-AF65-F5344CB8AC3E}">
        <p14:creationId xmlns:p14="http://schemas.microsoft.com/office/powerpoint/2010/main" val="12985203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73978" y="0"/>
            <a:ext cx="8610600" cy="1293028"/>
          </a:xfrm>
        </p:spPr>
        <p:txBody>
          <a:bodyPr/>
          <a:lstStyle/>
          <a:p>
            <a:r>
              <a:rPr lang="en-GB" dirty="0" smtClean="0"/>
              <a:t>NSPCC statistics</a:t>
            </a:r>
            <a:endParaRPr lang="en-GB" dirty="0"/>
          </a:p>
        </p:txBody>
      </p:sp>
      <p:pic>
        <p:nvPicPr>
          <p:cNvPr id="4" name="Content Placeholder 3"/>
          <p:cNvPicPr>
            <a:picLocks noGrp="1" noChangeAspect="1"/>
          </p:cNvPicPr>
          <p:nvPr>
            <p:ph idx="1"/>
          </p:nvPr>
        </p:nvPicPr>
        <p:blipFill rotWithShape="1">
          <a:blip r:embed="rId3"/>
          <a:srcRect l="22363" t="28296" r="66284" b="53763"/>
          <a:stretch/>
        </p:blipFill>
        <p:spPr>
          <a:xfrm>
            <a:off x="284877" y="1497556"/>
            <a:ext cx="2489768" cy="2213125"/>
          </a:xfrm>
          <a:prstGeom prst="rect">
            <a:avLst/>
          </a:prstGeom>
        </p:spPr>
      </p:pic>
      <p:pic>
        <p:nvPicPr>
          <p:cNvPr id="5" name="Picture 4"/>
          <p:cNvPicPr>
            <a:picLocks noChangeAspect="1"/>
          </p:cNvPicPr>
          <p:nvPr/>
        </p:nvPicPr>
        <p:blipFill rotWithShape="1">
          <a:blip r:embed="rId3"/>
          <a:srcRect l="50783" t="69511" r="21797" b="6724"/>
          <a:stretch/>
        </p:blipFill>
        <p:spPr>
          <a:xfrm>
            <a:off x="9669928" y="2290618"/>
            <a:ext cx="2344419" cy="1142972"/>
          </a:xfrm>
          <a:prstGeom prst="rect">
            <a:avLst/>
          </a:prstGeom>
        </p:spPr>
      </p:pic>
      <p:pic>
        <p:nvPicPr>
          <p:cNvPr id="6" name="Picture 5"/>
          <p:cNvPicPr>
            <a:picLocks noChangeAspect="1"/>
          </p:cNvPicPr>
          <p:nvPr/>
        </p:nvPicPr>
        <p:blipFill rotWithShape="1">
          <a:blip r:embed="rId4"/>
          <a:srcRect l="21254" t="29881" r="71114" b="42127"/>
          <a:stretch/>
        </p:blipFill>
        <p:spPr>
          <a:xfrm>
            <a:off x="10155691" y="3710681"/>
            <a:ext cx="1535998" cy="3168753"/>
          </a:xfrm>
          <a:prstGeom prst="rect">
            <a:avLst/>
          </a:prstGeom>
        </p:spPr>
      </p:pic>
      <p:pic>
        <p:nvPicPr>
          <p:cNvPr id="7" name="Picture 6"/>
          <p:cNvPicPr>
            <a:picLocks noChangeAspect="1"/>
          </p:cNvPicPr>
          <p:nvPr/>
        </p:nvPicPr>
        <p:blipFill rotWithShape="1">
          <a:blip r:embed="rId4"/>
          <a:srcRect l="41243" t="27957" r="21186" b="50331"/>
          <a:stretch/>
        </p:blipFill>
        <p:spPr>
          <a:xfrm>
            <a:off x="2679384" y="2839012"/>
            <a:ext cx="6990544" cy="2272362"/>
          </a:xfrm>
          <a:prstGeom prst="rect">
            <a:avLst/>
          </a:prstGeom>
          <a:ln>
            <a:noFill/>
          </a:ln>
          <a:effectLst>
            <a:outerShdw blurRad="292100" dist="139700" dir="2700000" algn="tl" rotWithShape="0">
              <a:srgbClr val="333333">
                <a:alpha val="65000"/>
              </a:srgbClr>
            </a:outerShdw>
          </a:effectLst>
        </p:spPr>
      </p:pic>
      <p:pic>
        <p:nvPicPr>
          <p:cNvPr id="8" name="Picture 7"/>
          <p:cNvPicPr>
            <a:picLocks noChangeAspect="1"/>
          </p:cNvPicPr>
          <p:nvPr/>
        </p:nvPicPr>
        <p:blipFill rotWithShape="1">
          <a:blip r:embed="rId5"/>
          <a:srcRect l="24422" t="58149" r="51295" b="31414"/>
          <a:stretch/>
        </p:blipFill>
        <p:spPr>
          <a:xfrm>
            <a:off x="122548" y="5234969"/>
            <a:ext cx="6000951" cy="1400693"/>
          </a:xfrm>
          <a:prstGeom prst="rect">
            <a:avLst/>
          </a:prstGeom>
        </p:spPr>
      </p:pic>
      <p:pic>
        <p:nvPicPr>
          <p:cNvPr id="9" name="Picture 8"/>
          <p:cNvPicPr>
            <a:picLocks noChangeAspect="1"/>
          </p:cNvPicPr>
          <p:nvPr/>
        </p:nvPicPr>
        <p:blipFill rotWithShape="1">
          <a:blip r:embed="rId3"/>
          <a:srcRect l="22999" t="64215" r="51619" b="26356"/>
          <a:stretch/>
        </p:blipFill>
        <p:spPr>
          <a:xfrm>
            <a:off x="4731596" y="929460"/>
            <a:ext cx="6513497" cy="1361158"/>
          </a:xfrm>
          <a:prstGeom prst="rect">
            <a:avLst/>
          </a:prstGeom>
        </p:spPr>
      </p:pic>
      <p:pic>
        <p:nvPicPr>
          <p:cNvPr id="10" name="Content Placeholder 3"/>
          <p:cNvPicPr>
            <a:picLocks noChangeAspect="1"/>
          </p:cNvPicPr>
          <p:nvPr/>
        </p:nvPicPr>
        <p:blipFill rotWithShape="1">
          <a:blip r:embed="rId3"/>
          <a:srcRect l="37465" t="26633" r="53270" b="56501"/>
          <a:stretch/>
        </p:blipFill>
        <p:spPr>
          <a:xfrm>
            <a:off x="2903443" y="1125146"/>
            <a:ext cx="1488668" cy="1524288"/>
          </a:xfrm>
          <a:prstGeom prst="rect">
            <a:avLst/>
          </a:prstGeom>
        </p:spPr>
      </p:pic>
      <p:pic>
        <p:nvPicPr>
          <p:cNvPr id="11" name="Picture 10"/>
          <p:cNvPicPr>
            <a:picLocks noChangeAspect="1"/>
          </p:cNvPicPr>
          <p:nvPr/>
        </p:nvPicPr>
        <p:blipFill rotWithShape="1">
          <a:blip r:embed="rId4"/>
          <a:srcRect l="31422" t="29822" r="62034" b="58803"/>
          <a:stretch/>
        </p:blipFill>
        <p:spPr>
          <a:xfrm>
            <a:off x="8966184" y="5498766"/>
            <a:ext cx="1407489" cy="1376285"/>
          </a:xfrm>
          <a:prstGeom prst="rect">
            <a:avLst/>
          </a:prstGeom>
        </p:spPr>
      </p:pic>
      <p:pic>
        <p:nvPicPr>
          <p:cNvPr id="12" name="Picture 11"/>
          <p:cNvPicPr>
            <a:picLocks noChangeAspect="1"/>
          </p:cNvPicPr>
          <p:nvPr/>
        </p:nvPicPr>
        <p:blipFill rotWithShape="1">
          <a:blip r:embed="rId5"/>
          <a:srcRect l="50399" t="62776" r="20877" b="12953"/>
          <a:stretch/>
        </p:blipFill>
        <p:spPr>
          <a:xfrm>
            <a:off x="5865649" y="5783363"/>
            <a:ext cx="1966787" cy="934849"/>
          </a:xfrm>
          <a:prstGeom prst="rect">
            <a:avLst/>
          </a:prstGeom>
        </p:spPr>
      </p:pic>
    </p:spTree>
    <p:extLst>
      <p:ext uri="{BB962C8B-B14F-4D97-AF65-F5344CB8AC3E}">
        <p14:creationId xmlns:p14="http://schemas.microsoft.com/office/powerpoint/2010/main" val="41481982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28161" y="209005"/>
            <a:ext cx="7700554" cy="1267480"/>
          </a:xfrm>
        </p:spPr>
        <p:txBody>
          <a:bodyPr>
            <a:normAutofit/>
          </a:bodyPr>
          <a:lstStyle/>
          <a:p>
            <a:r>
              <a:rPr lang="en-GB" dirty="0" smtClean="0"/>
              <a:t>What Do we see in school?</a:t>
            </a:r>
            <a:endParaRPr lang="en-GB" dirty="0"/>
          </a:p>
        </p:txBody>
      </p:sp>
      <p:sp>
        <p:nvSpPr>
          <p:cNvPr id="4" name="Oval Callout 3"/>
          <p:cNvSpPr/>
          <p:nvPr/>
        </p:nvSpPr>
        <p:spPr>
          <a:xfrm>
            <a:off x="6627224" y="1245327"/>
            <a:ext cx="5303520" cy="2499741"/>
          </a:xfrm>
          <a:prstGeom prst="wedgeEllipseCallout">
            <a:avLst>
              <a:gd name="adj1" fmla="val -53345"/>
              <a:gd name="adj2" fmla="val 4124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Content Placeholder 5"/>
          <p:cNvSpPr>
            <a:spLocks noGrp="1"/>
          </p:cNvSpPr>
          <p:nvPr>
            <p:ph idx="1"/>
          </p:nvPr>
        </p:nvSpPr>
        <p:spPr>
          <a:xfrm>
            <a:off x="102326" y="1245327"/>
            <a:ext cx="5836920" cy="2325187"/>
          </a:xfrm>
          <a:prstGeom prst="wedgeEllipseCallout">
            <a:avLst>
              <a:gd name="adj1" fmla="val 48992"/>
              <a:gd name="adj2" fmla="val 5373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t>Online bullying and friendship issues that get out of hand</a:t>
            </a:r>
            <a:endParaRPr lang="en-GB" dirty="0"/>
          </a:p>
        </p:txBody>
      </p:sp>
      <p:sp>
        <p:nvSpPr>
          <p:cNvPr id="7" name="Oval Callout 6"/>
          <p:cNvSpPr/>
          <p:nvPr/>
        </p:nvSpPr>
        <p:spPr>
          <a:xfrm flipV="1">
            <a:off x="5797732" y="4145662"/>
            <a:ext cx="6230983" cy="2494624"/>
          </a:xfrm>
          <a:prstGeom prst="wedgeEllipseCallout">
            <a:avLst>
              <a:gd name="adj1" fmla="val -34110"/>
              <a:gd name="adj2" fmla="val 6040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Callout 7"/>
          <p:cNvSpPr/>
          <p:nvPr/>
        </p:nvSpPr>
        <p:spPr>
          <a:xfrm flipV="1">
            <a:off x="102327" y="3866606"/>
            <a:ext cx="5597434" cy="2773680"/>
          </a:xfrm>
          <a:prstGeom prst="wedgeEllipseCallout">
            <a:avLst>
              <a:gd name="adj1" fmla="val 52233"/>
              <a:gd name="adj2" fmla="val 4477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7550331" y="1558834"/>
            <a:ext cx="3988526" cy="1938992"/>
          </a:xfrm>
          <a:prstGeom prst="rect">
            <a:avLst/>
          </a:prstGeom>
          <a:noFill/>
        </p:spPr>
        <p:txBody>
          <a:bodyPr wrap="square" rtlCol="0">
            <a:spAutoFit/>
          </a:bodyPr>
          <a:lstStyle/>
          <a:p>
            <a:r>
              <a:rPr lang="en-GB" sz="2000" dirty="0" smtClean="0">
                <a:solidFill>
                  <a:schemeClr val="bg1"/>
                </a:solidFill>
              </a:rPr>
              <a:t>Children’s play and creativity is hampered and effected by what they are accessing from social media and </a:t>
            </a:r>
            <a:r>
              <a:rPr lang="en-GB" sz="2000" dirty="0" err="1" smtClean="0">
                <a:solidFill>
                  <a:schemeClr val="bg1"/>
                </a:solidFill>
              </a:rPr>
              <a:t>Youtube</a:t>
            </a:r>
            <a:r>
              <a:rPr lang="en-GB" sz="2000" dirty="0" smtClean="0">
                <a:solidFill>
                  <a:schemeClr val="bg1"/>
                </a:solidFill>
              </a:rPr>
              <a:t>. Limited vocabulary and social skills</a:t>
            </a:r>
            <a:endParaRPr lang="en-GB" sz="2000" dirty="0">
              <a:solidFill>
                <a:schemeClr val="bg1"/>
              </a:solidFill>
            </a:endParaRPr>
          </a:p>
        </p:txBody>
      </p:sp>
      <p:sp>
        <p:nvSpPr>
          <p:cNvPr id="11" name="TextBox 10"/>
          <p:cNvSpPr txBox="1"/>
          <p:nvPr/>
        </p:nvSpPr>
        <p:spPr>
          <a:xfrm>
            <a:off x="1161506" y="4323805"/>
            <a:ext cx="3718560" cy="1631216"/>
          </a:xfrm>
          <a:prstGeom prst="rect">
            <a:avLst/>
          </a:prstGeom>
          <a:noFill/>
        </p:spPr>
        <p:txBody>
          <a:bodyPr wrap="square" rtlCol="0">
            <a:spAutoFit/>
          </a:bodyPr>
          <a:lstStyle/>
          <a:p>
            <a:r>
              <a:rPr lang="en-GB" sz="2000" dirty="0" smtClean="0">
                <a:solidFill>
                  <a:schemeClr val="bg1"/>
                </a:solidFill>
              </a:rPr>
              <a:t>Children’s interests and activity levels are reduced and their free time is obsessed with online chatrooms and gaming</a:t>
            </a:r>
            <a:endParaRPr lang="en-GB" sz="2000" dirty="0">
              <a:solidFill>
                <a:schemeClr val="bg1"/>
              </a:solidFill>
            </a:endParaRPr>
          </a:p>
        </p:txBody>
      </p:sp>
      <p:sp>
        <p:nvSpPr>
          <p:cNvPr id="12" name="TextBox 11"/>
          <p:cNvSpPr txBox="1"/>
          <p:nvPr/>
        </p:nvSpPr>
        <p:spPr>
          <a:xfrm>
            <a:off x="6853646" y="4437838"/>
            <a:ext cx="4039688" cy="1938992"/>
          </a:xfrm>
          <a:prstGeom prst="rect">
            <a:avLst/>
          </a:prstGeom>
          <a:noFill/>
        </p:spPr>
        <p:txBody>
          <a:bodyPr wrap="square" rtlCol="0">
            <a:spAutoFit/>
          </a:bodyPr>
          <a:lstStyle/>
          <a:p>
            <a:r>
              <a:rPr lang="en-GB" sz="2000" dirty="0" smtClean="0">
                <a:solidFill>
                  <a:schemeClr val="bg1"/>
                </a:solidFill>
              </a:rPr>
              <a:t>Parents are not sure what their children are doing and are worried about introducing restrictions and are instead accepting that ‘everyone else is doing it, so it’s ok.’</a:t>
            </a:r>
            <a:endParaRPr lang="en-GB" sz="2000" dirty="0">
              <a:solidFill>
                <a:schemeClr val="bg1"/>
              </a:solidFill>
            </a:endParaRPr>
          </a:p>
        </p:txBody>
      </p:sp>
    </p:spTree>
    <p:extLst>
      <p:ext uri="{BB962C8B-B14F-4D97-AF65-F5344CB8AC3E}">
        <p14:creationId xmlns:p14="http://schemas.microsoft.com/office/powerpoint/2010/main" val="37381903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875" y="0"/>
            <a:ext cx="8610600" cy="1293028"/>
          </a:xfrm>
        </p:spPr>
        <p:txBody>
          <a:bodyPr/>
          <a:lstStyle/>
          <a:p>
            <a:r>
              <a:rPr lang="en-GB" dirty="0" smtClean="0"/>
              <a:t>Cyberbullying- </a:t>
            </a:r>
            <a:br>
              <a:rPr lang="en-GB" dirty="0" smtClean="0"/>
            </a:br>
            <a:r>
              <a:rPr lang="en-GB" dirty="0" smtClean="0"/>
              <a:t>whose responsibility?</a:t>
            </a:r>
            <a:endParaRPr lang="en-GB" dirty="0"/>
          </a:p>
        </p:txBody>
      </p:sp>
      <p:sp>
        <p:nvSpPr>
          <p:cNvPr id="3" name="Content Placeholder 2"/>
          <p:cNvSpPr>
            <a:spLocks noGrp="1"/>
          </p:cNvSpPr>
          <p:nvPr>
            <p:ph idx="1"/>
          </p:nvPr>
        </p:nvSpPr>
        <p:spPr>
          <a:xfrm>
            <a:off x="1323975" y="883453"/>
            <a:ext cx="10820400" cy="4925657"/>
          </a:xfrm>
        </p:spPr>
        <p:txBody>
          <a:bodyPr>
            <a:noAutofit/>
          </a:bodyPr>
          <a:lstStyle/>
          <a:p>
            <a:pPr marL="0" indent="0">
              <a:buNone/>
            </a:pPr>
            <a:r>
              <a:rPr lang="en-GB" sz="1800" dirty="0" smtClean="0"/>
              <a:t>                             </a:t>
            </a:r>
            <a:r>
              <a:rPr lang="en-GB" sz="1800" dirty="0" smtClean="0">
                <a:solidFill>
                  <a:schemeClr val="accent1">
                    <a:lumMod val="75000"/>
                  </a:schemeClr>
                </a:solidFill>
              </a:rPr>
              <a:t>Sources</a:t>
            </a:r>
          </a:p>
          <a:p>
            <a:r>
              <a:rPr lang="en-GB" sz="1800" dirty="0" smtClean="0"/>
              <a:t>In school fall out</a:t>
            </a:r>
          </a:p>
          <a:p>
            <a:r>
              <a:rPr lang="en-GB" sz="1800" dirty="0" smtClean="0"/>
              <a:t>Online fall out linked to chat groups</a:t>
            </a:r>
          </a:p>
          <a:p>
            <a:r>
              <a:rPr lang="en-GB" sz="1800" dirty="0" smtClean="0"/>
              <a:t>Derogatory comments linked to online gaming groups</a:t>
            </a:r>
          </a:p>
          <a:p>
            <a:r>
              <a:rPr lang="en-GB" sz="1800" dirty="0" smtClean="0"/>
              <a:t>Use it as tool to upset others, with no physical presence</a:t>
            </a:r>
          </a:p>
          <a:p>
            <a:pPr marL="0" indent="0">
              <a:buNone/>
            </a:pPr>
            <a:r>
              <a:rPr lang="en-GB" sz="1800" dirty="0" smtClean="0">
                <a:solidFill>
                  <a:schemeClr val="accent1">
                    <a:lumMod val="75000"/>
                  </a:schemeClr>
                </a:solidFill>
              </a:rPr>
              <a:t>What to do?</a:t>
            </a:r>
          </a:p>
          <a:p>
            <a:r>
              <a:rPr lang="en-GB" sz="1800" dirty="0" smtClean="0"/>
              <a:t>Let school know- we can help with mediation, although if it began online then it is not our responsibility to sort out the problem, but we recognise that we can help the child/ children to resolve conflicts.</a:t>
            </a:r>
          </a:p>
          <a:p>
            <a:r>
              <a:rPr lang="en-GB" sz="1800" dirty="0" smtClean="0"/>
              <a:t>If you know the other child’s parents then you may feel it appropriate to contact them and resolve together.</a:t>
            </a:r>
          </a:p>
          <a:p>
            <a:r>
              <a:rPr lang="en-GB" sz="1800" dirty="0" smtClean="0"/>
              <a:t>Screen shot/record evidence/abuse if possible</a:t>
            </a:r>
          </a:p>
          <a:p>
            <a:r>
              <a:rPr lang="en-GB" sz="1800" dirty="0" smtClean="0"/>
              <a:t>Remove the technology from your child and talk to them about what has happened and reassure them.</a:t>
            </a:r>
          </a:p>
          <a:p>
            <a:r>
              <a:rPr lang="en-GB" sz="1800" dirty="0" smtClean="0"/>
              <a:t>Increase parental checking and monitoring</a:t>
            </a:r>
          </a:p>
          <a:p>
            <a:r>
              <a:rPr lang="en-GB" sz="1800" dirty="0" smtClean="0"/>
              <a:t>Seek out positive face to face friendship opportunities e.g. a friend for tea/play without technology</a:t>
            </a:r>
          </a:p>
        </p:txBody>
      </p:sp>
    </p:spTree>
    <p:extLst>
      <p:ext uri="{BB962C8B-B14F-4D97-AF65-F5344CB8AC3E}">
        <p14:creationId xmlns:p14="http://schemas.microsoft.com/office/powerpoint/2010/main" val="30893826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87832" y="275160"/>
            <a:ext cx="8610600" cy="1293028"/>
          </a:xfrm>
        </p:spPr>
        <p:txBody>
          <a:bodyPr>
            <a:normAutofit/>
          </a:bodyPr>
          <a:lstStyle/>
          <a:p>
            <a:r>
              <a:rPr lang="en-GB" sz="3600" dirty="0" smtClean="0"/>
              <a:t>One of our biggest worries- anxiety</a:t>
            </a:r>
            <a:endParaRPr lang="en-GB" sz="3600" dirty="0"/>
          </a:p>
        </p:txBody>
      </p:sp>
      <p:graphicFrame>
        <p:nvGraphicFramePr>
          <p:cNvPr id="4" name="Table 3"/>
          <p:cNvGraphicFramePr>
            <a:graphicFrameLocks noGrp="1"/>
          </p:cNvGraphicFramePr>
          <p:nvPr>
            <p:extLst>
              <p:ext uri="{D42A27DB-BD31-4B8C-83A1-F6EECF244321}">
                <p14:modId xmlns:p14="http://schemas.microsoft.com/office/powerpoint/2010/main" val="2772869183"/>
              </p:ext>
            </p:extLst>
          </p:nvPr>
        </p:nvGraphicFramePr>
        <p:xfrm>
          <a:off x="1010040" y="1399140"/>
          <a:ext cx="10270836" cy="5066137"/>
        </p:xfrm>
        <a:graphic>
          <a:graphicData uri="http://schemas.openxmlformats.org/drawingml/2006/table">
            <a:tbl>
              <a:tblPr firstRow="1" bandRow="1">
                <a:tableStyleId>{5C22544A-7EE6-4342-B048-85BDC9FD1C3A}</a:tableStyleId>
              </a:tblPr>
              <a:tblGrid>
                <a:gridCol w="5135418">
                  <a:extLst>
                    <a:ext uri="{9D8B030D-6E8A-4147-A177-3AD203B41FA5}">
                      <a16:colId xmlns:a16="http://schemas.microsoft.com/office/drawing/2014/main" val="2732491326"/>
                    </a:ext>
                  </a:extLst>
                </a:gridCol>
                <a:gridCol w="5135418">
                  <a:extLst>
                    <a:ext uri="{9D8B030D-6E8A-4147-A177-3AD203B41FA5}">
                      <a16:colId xmlns:a16="http://schemas.microsoft.com/office/drawing/2014/main" val="3186141961"/>
                    </a:ext>
                  </a:extLst>
                </a:gridCol>
              </a:tblGrid>
              <a:tr h="667053">
                <a:tc>
                  <a:txBody>
                    <a:bodyPr/>
                    <a:lstStyle/>
                    <a:p>
                      <a:r>
                        <a:rPr lang="en-GB" sz="3600" dirty="0" smtClean="0"/>
                        <a:t>Child’s anxiety</a:t>
                      </a:r>
                      <a:endParaRPr lang="en-GB"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3600" dirty="0" smtClean="0"/>
                        <a:t>Parent anxiety</a:t>
                      </a:r>
                      <a:endParaRPr lang="en-GB"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2847403"/>
                  </a:ext>
                </a:extLst>
              </a:tr>
              <a:tr h="763571">
                <a:tc>
                  <a:txBody>
                    <a:bodyPr/>
                    <a:lstStyle/>
                    <a:p>
                      <a:r>
                        <a:rPr lang="en-GB" sz="1600" dirty="0" smtClean="0"/>
                        <a:t>All my friends are online and I am missing out if I am not on it too</a:t>
                      </a: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smtClean="0"/>
                        <a:t>My child will feel left out from their friends, I want them to be happy and included</a:t>
                      </a: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87779891"/>
                  </a:ext>
                </a:extLst>
              </a:tr>
              <a:tr h="1065337">
                <a:tc>
                  <a:txBody>
                    <a:bodyPr/>
                    <a:lstStyle/>
                    <a:p>
                      <a:r>
                        <a:rPr lang="en-GB" sz="1600" dirty="0" smtClean="0"/>
                        <a:t>Gaming- I need to get past this level, if I don’t play everyday then I won’t get my</a:t>
                      </a:r>
                      <a:r>
                        <a:rPr lang="en-GB" sz="1600" baseline="0" dirty="0" smtClean="0"/>
                        <a:t> points/ bonus rewards</a:t>
                      </a: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smtClean="0"/>
                        <a:t>I want my child to have the latest gaming and technology, I work long hours and I want to treat my child</a:t>
                      </a: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78993548"/>
                  </a:ext>
                </a:extLst>
              </a:tr>
              <a:tr h="668107">
                <a:tc>
                  <a:txBody>
                    <a:bodyPr/>
                    <a:lstStyle/>
                    <a:p>
                      <a:r>
                        <a:rPr lang="en-GB" sz="1600" dirty="0" smtClean="0"/>
                        <a:t>I need to have instant response and feedback</a:t>
                      </a: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smtClean="0"/>
                        <a:t>I worry about their reaction and behaviour if I take the technology away</a:t>
                      </a:r>
                      <a:r>
                        <a:rPr lang="en-GB" sz="1600" baseline="0" dirty="0" smtClean="0"/>
                        <a:t> from them or limit them</a:t>
                      </a: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435580"/>
                  </a:ext>
                </a:extLst>
              </a:tr>
              <a:tr h="835269">
                <a:tc>
                  <a:txBody>
                    <a:bodyPr/>
                    <a:lstStyle/>
                    <a:p>
                      <a:r>
                        <a:rPr lang="en-GB" sz="1600" dirty="0" smtClean="0"/>
                        <a:t>I feel more comfortable</a:t>
                      </a:r>
                      <a:r>
                        <a:rPr lang="en-GB" sz="1600" baseline="0" dirty="0" smtClean="0"/>
                        <a:t> talking to people online and I prefer to stay in to communicate with my friends and gain experiences</a:t>
                      </a: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smtClean="0"/>
                        <a:t>They behave better when</a:t>
                      </a:r>
                      <a:r>
                        <a:rPr lang="en-GB" sz="1600" baseline="0" dirty="0" smtClean="0"/>
                        <a:t> we are out if I let them take their tablet/phone with them</a:t>
                      </a: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60690338"/>
                  </a:ext>
                </a:extLst>
              </a:tr>
              <a:tr h="1065337">
                <a:tc>
                  <a:txBody>
                    <a:bodyPr/>
                    <a:lstStyle/>
                    <a:p>
                      <a:r>
                        <a:rPr lang="en-GB" sz="1600" dirty="0" smtClean="0"/>
                        <a:t>I have loads</a:t>
                      </a:r>
                      <a:r>
                        <a:rPr lang="en-GB" sz="1600" baseline="0" dirty="0" smtClean="0"/>
                        <a:t> of ‘friends’ and followers online and it’s more than the friends I have in school</a:t>
                      </a: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smtClean="0"/>
                        <a:t>I don’t know who my child has made ‘friends’ with online and I don’t know how much information they know about my child or about my</a:t>
                      </a:r>
                      <a:r>
                        <a:rPr lang="en-GB" sz="1600" baseline="0" dirty="0" smtClean="0"/>
                        <a:t> family/location</a:t>
                      </a: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18413499"/>
                  </a:ext>
                </a:extLst>
              </a:tr>
            </a:tbl>
          </a:graphicData>
        </a:graphic>
      </p:graphicFrame>
    </p:spTree>
    <p:extLst>
      <p:ext uri="{BB962C8B-B14F-4D97-AF65-F5344CB8AC3E}">
        <p14:creationId xmlns:p14="http://schemas.microsoft.com/office/powerpoint/2010/main" val="40267697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742" y="1241166"/>
            <a:ext cx="6074228" cy="1293028"/>
          </a:xfrm>
        </p:spPr>
        <p:txBody>
          <a:bodyPr/>
          <a:lstStyle/>
          <a:p>
            <a:r>
              <a:rPr lang="en-GB" dirty="0" smtClean="0"/>
              <a:t>Mental health </a:t>
            </a:r>
            <a:br>
              <a:rPr lang="en-GB" dirty="0" smtClean="0"/>
            </a:br>
            <a:r>
              <a:rPr lang="en-GB" dirty="0" smtClean="0"/>
              <a:t>&amp; wellbeing</a:t>
            </a:r>
            <a:endParaRPr lang="en-GB" dirty="0"/>
          </a:p>
        </p:txBody>
      </p:sp>
      <p:sp>
        <p:nvSpPr>
          <p:cNvPr id="3" name="Content Placeholder 2"/>
          <p:cNvSpPr>
            <a:spLocks noGrp="1"/>
          </p:cNvSpPr>
          <p:nvPr>
            <p:ph idx="1"/>
          </p:nvPr>
        </p:nvSpPr>
        <p:spPr>
          <a:xfrm>
            <a:off x="677091" y="2833875"/>
            <a:ext cx="8937171" cy="4024125"/>
          </a:xfrm>
        </p:spPr>
        <p:txBody>
          <a:bodyPr/>
          <a:lstStyle/>
          <a:p>
            <a:endParaRPr lang="en-GB" dirty="0"/>
          </a:p>
          <a:p>
            <a:pPr marL="0" indent="0">
              <a:buNone/>
            </a:pPr>
            <a:r>
              <a:rPr lang="en-GB" i="1" dirty="0"/>
              <a:t>Childhood should be the happiest time in a person’s life, yet for thousands of children who develop mental illness in childhood or adolescence, the reality can be very different. One in ten (around 850,000) children and young people have a diagnosable mental health condition. </a:t>
            </a:r>
            <a:endParaRPr lang="en-GB" i="1" dirty="0" smtClean="0"/>
          </a:p>
          <a:p>
            <a:pPr marL="0" indent="0">
              <a:buNone/>
            </a:pPr>
            <a:r>
              <a:rPr lang="en-GB" i="1" dirty="0" smtClean="0"/>
              <a:t>These </a:t>
            </a:r>
            <a:r>
              <a:rPr lang="en-GB" i="1" dirty="0"/>
              <a:t>illnesses can have a devastating impact on their physical health, their relationships and their future prospects. The challenge often extends into a person’s adult life, with half of all mental health conditions beginning before the age of 14. </a:t>
            </a:r>
          </a:p>
        </p:txBody>
      </p:sp>
      <p:pic>
        <p:nvPicPr>
          <p:cNvPr id="4" name="Picture 3" descr="Childhood is the Greatest of All Life's Seasons » drawings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10994" y="0"/>
            <a:ext cx="4636885" cy="3086426"/>
          </a:xfrm>
          <a:prstGeom prst="rect">
            <a:avLst/>
          </a:prstGeom>
        </p:spPr>
      </p:pic>
      <p:pic>
        <p:nvPicPr>
          <p:cNvPr id="5" name="Picture 4" descr="Crisis in mental health services sees vulnerable children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9554" y="4302034"/>
            <a:ext cx="2618325" cy="2159726"/>
          </a:xfrm>
          <a:prstGeom prst="rect">
            <a:avLst/>
          </a:prstGeom>
        </p:spPr>
      </p:pic>
    </p:spTree>
    <p:extLst>
      <p:ext uri="{BB962C8B-B14F-4D97-AF65-F5344CB8AC3E}">
        <p14:creationId xmlns:p14="http://schemas.microsoft.com/office/powerpoint/2010/main" val="2270018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1745" y="530644"/>
            <a:ext cx="9215582" cy="1293028"/>
          </a:xfrm>
        </p:spPr>
        <p:txBody>
          <a:bodyPr/>
          <a:lstStyle/>
          <a:p>
            <a:r>
              <a:rPr lang="en-GB" dirty="0" smtClean="0"/>
              <a:t>Barbara Johnson &amp; </a:t>
            </a:r>
            <a:r>
              <a:rPr lang="en-GB" dirty="0" err="1" smtClean="0"/>
              <a:t>abbie</a:t>
            </a:r>
            <a:r>
              <a:rPr lang="en-GB" dirty="0" smtClean="0"/>
              <a:t> page</a:t>
            </a:r>
            <a:endParaRPr lang="en-GB" dirty="0"/>
          </a:p>
        </p:txBody>
      </p:sp>
      <p:pic>
        <p:nvPicPr>
          <p:cNvPr id="4" name="mcZm2oJ7DKE"/>
          <p:cNvPicPr>
            <a:picLocks noGrp="1" noRot="1" noChangeAspect="1"/>
          </p:cNvPicPr>
          <p:nvPr>
            <p:ph idx="1"/>
            <a:videoFile r:link="rId1"/>
          </p:nvPr>
        </p:nvPicPr>
        <p:blipFill>
          <a:blip r:embed="rId3"/>
          <a:stretch>
            <a:fillRect/>
          </a:stretch>
        </p:blipFill>
        <p:spPr>
          <a:xfrm>
            <a:off x="1916723" y="1823672"/>
            <a:ext cx="8423030" cy="4737954"/>
          </a:xfrm>
          <a:prstGeom prst="rect">
            <a:avLst/>
          </a:prstGeom>
        </p:spPr>
      </p:pic>
    </p:spTree>
    <p:extLst>
      <p:ext uri="{BB962C8B-B14F-4D97-AF65-F5344CB8AC3E}">
        <p14:creationId xmlns:p14="http://schemas.microsoft.com/office/powerpoint/2010/main" val="13344448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we see and how we support mental health &amp; anxiety</a:t>
            </a:r>
            <a:endParaRPr lang="en-GB" dirty="0"/>
          </a:p>
        </p:txBody>
      </p:sp>
      <p:sp>
        <p:nvSpPr>
          <p:cNvPr id="3" name="Content Placeholder 2"/>
          <p:cNvSpPr>
            <a:spLocks noGrp="1"/>
          </p:cNvSpPr>
          <p:nvPr>
            <p:ph idx="1"/>
          </p:nvPr>
        </p:nvSpPr>
        <p:spPr/>
        <p:txBody>
          <a:bodyPr/>
          <a:lstStyle/>
          <a:p>
            <a:r>
              <a:rPr lang="en-GB" dirty="0" smtClean="0"/>
              <a:t>Anxiety- low self esteem, attendance slipping, tearful, children not sleeping, change in personality, children not themselves, giving up, lesson refusal, refusals at home, primitive social skills, not eating, controlling behaviours, angry outbursts </a:t>
            </a:r>
          </a:p>
          <a:p>
            <a:endParaRPr lang="en-GB" dirty="0"/>
          </a:p>
          <a:p>
            <a:endParaRPr lang="en-GB" dirty="0" smtClean="0"/>
          </a:p>
          <a:p>
            <a:endParaRPr lang="en-GB" dirty="0"/>
          </a:p>
          <a:p>
            <a:pPr marL="0" indent="0">
              <a:buNone/>
            </a:pPr>
            <a:r>
              <a:rPr lang="en-GB" dirty="0" smtClean="0">
                <a:solidFill>
                  <a:srgbClr val="FF0000"/>
                </a:solidFill>
              </a:rPr>
              <a:t>But aren’t all of these due</a:t>
            </a:r>
          </a:p>
          <a:p>
            <a:pPr marL="0" indent="0">
              <a:buNone/>
            </a:pPr>
            <a:r>
              <a:rPr lang="en-GB" dirty="0" smtClean="0">
                <a:solidFill>
                  <a:srgbClr val="FF0000"/>
                </a:solidFill>
              </a:rPr>
              <a:t>to their hormones?</a:t>
            </a:r>
            <a:endParaRPr lang="en-GB" dirty="0">
              <a:solidFill>
                <a:srgbClr val="FF0000"/>
              </a:solidFill>
            </a:endParaRPr>
          </a:p>
        </p:txBody>
      </p:sp>
      <p:pic>
        <p:nvPicPr>
          <p:cNvPr id="4" name="Picture 3" descr="Texting My Pancreas: Not So Different."/>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99135" y="3217487"/>
            <a:ext cx="2857500" cy="2857500"/>
          </a:xfrm>
          <a:prstGeom prst="rect">
            <a:avLst/>
          </a:prstGeom>
        </p:spPr>
      </p:pic>
    </p:spTree>
    <p:extLst>
      <p:ext uri="{BB962C8B-B14F-4D97-AF65-F5344CB8AC3E}">
        <p14:creationId xmlns:p14="http://schemas.microsoft.com/office/powerpoint/2010/main" val="19506441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3139" y="430265"/>
            <a:ext cx="8610600" cy="1293028"/>
          </a:xfrm>
        </p:spPr>
        <p:txBody>
          <a:bodyPr>
            <a:normAutofit fontScale="90000"/>
          </a:bodyPr>
          <a:lstStyle/>
          <a:p>
            <a:r>
              <a:rPr lang="en-GB" dirty="0" smtClean="0"/>
              <a:t>What we see and how we support mental health &amp; anxiety</a:t>
            </a:r>
            <a:endParaRPr lang="en-GB" dirty="0"/>
          </a:p>
        </p:txBody>
      </p:sp>
      <p:sp>
        <p:nvSpPr>
          <p:cNvPr id="3" name="Content Placeholder 2"/>
          <p:cNvSpPr>
            <a:spLocks noGrp="1"/>
          </p:cNvSpPr>
          <p:nvPr>
            <p:ph idx="1"/>
          </p:nvPr>
        </p:nvSpPr>
        <p:spPr>
          <a:xfrm>
            <a:off x="4122697" y="2039814"/>
            <a:ext cx="4168449" cy="4477081"/>
          </a:xfrm>
          <a:solidFill>
            <a:srgbClr val="FFC000"/>
          </a:solidFill>
        </p:spPr>
        <p:txBody>
          <a:bodyPr>
            <a:normAutofit fontScale="25000" lnSpcReduction="20000"/>
          </a:bodyPr>
          <a:lstStyle/>
          <a:p>
            <a:pPr marL="0" indent="0">
              <a:buNone/>
            </a:pPr>
            <a:r>
              <a:rPr lang="en-GB" sz="6200" b="1" dirty="0" smtClean="0"/>
              <a:t>The support we offer?</a:t>
            </a:r>
          </a:p>
          <a:p>
            <a:pPr marL="0" indent="0">
              <a:buNone/>
            </a:pPr>
            <a:r>
              <a:rPr lang="en-GB" sz="6400" u="sng" dirty="0" smtClean="0"/>
              <a:t>Joined up approach</a:t>
            </a:r>
          </a:p>
          <a:p>
            <a:pPr marL="0" indent="0">
              <a:buNone/>
            </a:pPr>
            <a:r>
              <a:rPr lang="en-GB" sz="6400" dirty="0" smtClean="0"/>
              <a:t>Approachable &amp; non-judgemental</a:t>
            </a:r>
          </a:p>
          <a:p>
            <a:pPr marL="0" indent="0">
              <a:buNone/>
            </a:pPr>
            <a:r>
              <a:rPr lang="en-GB" sz="6400" dirty="0" smtClean="0"/>
              <a:t>Breakfast and lunch club</a:t>
            </a:r>
          </a:p>
          <a:p>
            <a:pPr marL="0" indent="0">
              <a:buNone/>
            </a:pPr>
            <a:r>
              <a:rPr lang="en-GB" sz="6400" dirty="0" smtClean="0"/>
              <a:t>Wake n Shake</a:t>
            </a:r>
          </a:p>
          <a:p>
            <a:pPr marL="0" indent="0">
              <a:buNone/>
            </a:pPr>
            <a:r>
              <a:rPr lang="en-GB" sz="6400" dirty="0" smtClean="0"/>
              <a:t>ELSA- 1:1 and group sessions</a:t>
            </a:r>
          </a:p>
          <a:p>
            <a:pPr marL="0" indent="0">
              <a:buNone/>
            </a:pPr>
            <a:r>
              <a:rPr lang="en-GB" sz="6400" dirty="0" smtClean="0"/>
              <a:t>Check lists for children and parents</a:t>
            </a:r>
          </a:p>
          <a:p>
            <a:pPr marL="0" indent="0">
              <a:buNone/>
            </a:pPr>
            <a:r>
              <a:rPr lang="en-GB" sz="6400" dirty="0" smtClean="0"/>
              <a:t>PSHE Jigsaw curriculum</a:t>
            </a:r>
          </a:p>
          <a:p>
            <a:pPr marL="0" indent="0">
              <a:buNone/>
            </a:pPr>
            <a:r>
              <a:rPr lang="en-GB" sz="6400" dirty="0" smtClean="0"/>
              <a:t>Relax Kids Club</a:t>
            </a:r>
          </a:p>
          <a:p>
            <a:pPr marL="0" indent="0">
              <a:buNone/>
            </a:pPr>
            <a:r>
              <a:rPr lang="en-GB" sz="6400" dirty="0" smtClean="0"/>
              <a:t>Accessible support for parents as well as the children</a:t>
            </a:r>
          </a:p>
          <a:p>
            <a:pPr marL="0" indent="0">
              <a:buNone/>
            </a:pPr>
            <a:r>
              <a:rPr lang="en-GB" sz="6400" dirty="0" smtClean="0"/>
              <a:t>Liaison with ‘We listen Counselling’</a:t>
            </a:r>
          </a:p>
          <a:p>
            <a:pPr marL="0" indent="0">
              <a:buNone/>
            </a:pPr>
            <a:r>
              <a:rPr lang="en-GB" sz="6400" dirty="0" smtClean="0"/>
              <a:t>Sign post to local community and National bodies for support</a:t>
            </a:r>
          </a:p>
          <a:p>
            <a:pPr marL="0" indent="0">
              <a:buNone/>
            </a:pPr>
            <a:r>
              <a:rPr lang="en-GB" sz="6400" dirty="0" smtClean="0"/>
              <a:t>Liaison with Children’s Services and other agencies when required</a:t>
            </a:r>
          </a:p>
          <a:p>
            <a:pPr marL="0" indent="0">
              <a:buNone/>
            </a:pPr>
            <a:endParaRPr lang="en-GB" sz="2800" dirty="0" smtClean="0"/>
          </a:p>
          <a:p>
            <a:pPr marL="0" indent="0">
              <a:buNone/>
            </a:pPr>
            <a:endParaRPr lang="en-GB" dirty="0" smtClean="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05445" y="1829336"/>
            <a:ext cx="3349869" cy="4581517"/>
          </a:xfrm>
          <a:prstGeom prst="rect">
            <a:avLst/>
          </a:prstGeom>
        </p:spPr>
      </p:pic>
      <p:sp>
        <p:nvSpPr>
          <p:cNvPr id="6" name="Rectangle 5"/>
          <p:cNvSpPr/>
          <p:nvPr/>
        </p:nvSpPr>
        <p:spPr>
          <a:xfrm>
            <a:off x="140677" y="1496441"/>
            <a:ext cx="3771900" cy="339033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How do children come to our attention?</a:t>
            </a:r>
          </a:p>
          <a:p>
            <a:r>
              <a:rPr lang="en-GB" dirty="0"/>
              <a:t>Parent concerns</a:t>
            </a:r>
          </a:p>
          <a:p>
            <a:r>
              <a:rPr lang="en-GB" dirty="0"/>
              <a:t>Family changes- separation, move of house, bereavement,</a:t>
            </a:r>
          </a:p>
          <a:p>
            <a:r>
              <a:rPr lang="en-GB" dirty="0"/>
              <a:t>siblings, illness, domestic abuse, parent mental health, </a:t>
            </a:r>
          </a:p>
          <a:p>
            <a:r>
              <a:rPr lang="en-GB" dirty="0"/>
              <a:t>Behaviour changes noted by an adult</a:t>
            </a:r>
          </a:p>
          <a:p>
            <a:r>
              <a:rPr lang="en-GB" dirty="0"/>
              <a:t>Learning barriers which lead into emotional turmoil/trauma</a:t>
            </a:r>
          </a:p>
          <a:p>
            <a:r>
              <a:rPr lang="en-GB" dirty="0"/>
              <a:t>Teacher referral system</a:t>
            </a:r>
          </a:p>
        </p:txBody>
      </p:sp>
    </p:spTree>
    <p:extLst>
      <p:ext uri="{BB962C8B-B14F-4D97-AF65-F5344CB8AC3E}">
        <p14:creationId xmlns:p14="http://schemas.microsoft.com/office/powerpoint/2010/main" val="20243791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72508" y="0"/>
            <a:ext cx="8610600" cy="1293028"/>
          </a:xfrm>
        </p:spPr>
        <p:txBody>
          <a:bodyPr/>
          <a:lstStyle/>
          <a:p>
            <a:r>
              <a:rPr lang="en-GB" dirty="0" smtClean="0"/>
              <a:t>Advice for parents</a:t>
            </a:r>
            <a:endParaRPr lang="en-GB" dirty="0"/>
          </a:p>
        </p:txBody>
      </p:sp>
      <p:sp>
        <p:nvSpPr>
          <p:cNvPr id="3" name="Content Placeholder 2"/>
          <p:cNvSpPr>
            <a:spLocks noGrp="1"/>
          </p:cNvSpPr>
          <p:nvPr>
            <p:ph idx="1"/>
          </p:nvPr>
        </p:nvSpPr>
        <p:spPr>
          <a:xfrm>
            <a:off x="1125414" y="1293028"/>
            <a:ext cx="10380785" cy="4925658"/>
          </a:xfrm>
        </p:spPr>
        <p:txBody>
          <a:bodyPr>
            <a:normAutofit fontScale="92500" lnSpcReduction="20000"/>
          </a:bodyPr>
          <a:lstStyle/>
          <a:p>
            <a:r>
              <a:rPr lang="en-GB" dirty="0" smtClean="0"/>
              <a:t>Listen to your child- don’t dismiss what their concerns are</a:t>
            </a:r>
          </a:p>
          <a:p>
            <a:r>
              <a:rPr lang="en-GB" dirty="0" smtClean="0"/>
              <a:t>Let your child know that they can always talk to you</a:t>
            </a:r>
          </a:p>
          <a:p>
            <a:r>
              <a:rPr lang="en-GB" dirty="0" smtClean="0"/>
              <a:t>Remember that your child is unique so help them not to compare</a:t>
            </a:r>
          </a:p>
          <a:p>
            <a:r>
              <a:rPr lang="en-GB" dirty="0" smtClean="0"/>
              <a:t>Recognise the negatives of a situation/event, but balance out with some positives</a:t>
            </a:r>
          </a:p>
          <a:p>
            <a:r>
              <a:rPr lang="en-GB" dirty="0" smtClean="0"/>
              <a:t>1:1 time (even 5-10 mins) is just so important</a:t>
            </a:r>
          </a:p>
          <a:p>
            <a:r>
              <a:rPr lang="en-GB" dirty="0" smtClean="0"/>
              <a:t>If you have a concern it is there for a reason</a:t>
            </a:r>
          </a:p>
          <a:p>
            <a:r>
              <a:rPr lang="en-GB" dirty="0" smtClean="0"/>
              <a:t>Let your child know that it’s ok to have a bad day/week</a:t>
            </a:r>
          </a:p>
          <a:p>
            <a:r>
              <a:rPr lang="en-GB" dirty="0" smtClean="0"/>
              <a:t>Don’t be afraid to ask for help- school or GP</a:t>
            </a:r>
          </a:p>
          <a:p>
            <a:r>
              <a:rPr lang="en-GB" dirty="0" smtClean="0"/>
              <a:t>Don’t tell your child everything- they don’t need to know and don’t have the capacity to process adult information and issues</a:t>
            </a:r>
          </a:p>
          <a:p>
            <a:r>
              <a:rPr lang="en-GB" dirty="0" smtClean="0"/>
              <a:t>If your family is separated don’t dis-respect the other parent, even though you may be tempted!</a:t>
            </a:r>
          </a:p>
          <a:p>
            <a:r>
              <a:rPr lang="en-GB" dirty="0" smtClean="0"/>
              <a:t>If you definitely know a change will happen let the school know and also think carefully about how this will be shared with the child.</a:t>
            </a:r>
            <a:endParaRPr lang="en-GB" dirty="0"/>
          </a:p>
          <a:p>
            <a:r>
              <a:rPr lang="en-GB" dirty="0" smtClean="0"/>
              <a:t>Fresh air, exercise and laughter together can make any situation feel a bit better!</a:t>
            </a:r>
            <a:endParaRPr lang="en-GB" dirty="0"/>
          </a:p>
        </p:txBody>
      </p:sp>
    </p:spTree>
    <p:extLst>
      <p:ext uri="{BB962C8B-B14F-4D97-AF65-F5344CB8AC3E}">
        <p14:creationId xmlns:p14="http://schemas.microsoft.com/office/powerpoint/2010/main" val="182009639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Pcso</a:t>
            </a:r>
            <a:r>
              <a:rPr lang="en-GB" dirty="0" smtClean="0"/>
              <a:t> Alex Baldwin</a:t>
            </a:r>
            <a:endParaRPr lang="en-GB" dirty="0"/>
          </a:p>
        </p:txBody>
      </p:sp>
      <p:pic>
        <p:nvPicPr>
          <p:cNvPr id="1026" name="Picture 2" descr="https://www.police.uk/hampshire/1NW01/team/pcso-alex-baldwin/photo/?full"/>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024703" y="2057401"/>
            <a:ext cx="3222594" cy="402431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r="47628"/>
          <a:stretch/>
        </p:blipFill>
        <p:spPr>
          <a:xfrm>
            <a:off x="1889307" y="2188144"/>
            <a:ext cx="3356947" cy="3219385"/>
          </a:xfrm>
          <a:prstGeom prst="rect">
            <a:avLst/>
          </a:prstGeom>
        </p:spPr>
      </p:pic>
    </p:spTree>
    <p:extLst>
      <p:ext uri="{BB962C8B-B14F-4D97-AF65-F5344CB8AC3E}">
        <p14:creationId xmlns:p14="http://schemas.microsoft.com/office/powerpoint/2010/main" val="307255560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34640" y="-62942"/>
            <a:ext cx="8610600" cy="1293028"/>
          </a:xfrm>
        </p:spPr>
        <p:txBody>
          <a:bodyPr/>
          <a:lstStyle/>
          <a:p>
            <a:r>
              <a:rPr lang="en-GB" dirty="0" smtClean="0"/>
              <a:t>National statistics </a:t>
            </a:r>
            <a:endParaRPr lang="en-GB" dirty="0"/>
          </a:p>
        </p:txBody>
      </p:sp>
      <p:pic>
        <p:nvPicPr>
          <p:cNvPr id="4" name="Content Placeholder 3"/>
          <p:cNvPicPr>
            <a:picLocks noGrp="1" noChangeAspect="1"/>
          </p:cNvPicPr>
          <p:nvPr>
            <p:ph idx="1"/>
          </p:nvPr>
        </p:nvPicPr>
        <p:blipFill rotWithShape="1">
          <a:blip r:embed="rId2"/>
          <a:srcRect l="17133" t="63321" r="39782" b="6863"/>
          <a:stretch/>
        </p:blipFill>
        <p:spPr>
          <a:xfrm>
            <a:off x="423375" y="1661746"/>
            <a:ext cx="11531382" cy="4609745"/>
          </a:xfrm>
          <a:prstGeom prst="rect">
            <a:avLst/>
          </a:prstGeom>
        </p:spPr>
      </p:pic>
    </p:spTree>
    <p:extLst>
      <p:ext uri="{BB962C8B-B14F-4D97-AF65-F5344CB8AC3E}">
        <p14:creationId xmlns:p14="http://schemas.microsoft.com/office/powerpoint/2010/main" val="213158753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34640" y="-62942"/>
            <a:ext cx="8610600" cy="1293028"/>
          </a:xfrm>
        </p:spPr>
        <p:txBody>
          <a:bodyPr/>
          <a:lstStyle/>
          <a:p>
            <a:r>
              <a:rPr lang="en-GB" dirty="0" smtClean="0"/>
              <a:t>National statistics </a:t>
            </a:r>
            <a:endParaRPr lang="en-GB" dirty="0"/>
          </a:p>
        </p:txBody>
      </p:sp>
      <p:pic>
        <p:nvPicPr>
          <p:cNvPr id="6" name="Picture 5"/>
          <p:cNvPicPr>
            <a:picLocks noChangeAspect="1"/>
          </p:cNvPicPr>
          <p:nvPr/>
        </p:nvPicPr>
        <p:blipFill rotWithShape="1">
          <a:blip r:embed="rId2"/>
          <a:srcRect l="17284" t="18070" r="39747" b="61534"/>
          <a:stretch/>
        </p:blipFill>
        <p:spPr>
          <a:xfrm>
            <a:off x="359403" y="1521069"/>
            <a:ext cx="11320257" cy="3614349"/>
          </a:xfrm>
          <a:prstGeom prst="rect">
            <a:avLst/>
          </a:prstGeom>
        </p:spPr>
      </p:pic>
    </p:spTree>
    <p:extLst>
      <p:ext uri="{BB962C8B-B14F-4D97-AF65-F5344CB8AC3E}">
        <p14:creationId xmlns:p14="http://schemas.microsoft.com/office/powerpoint/2010/main" val="148329454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34640" y="-62942"/>
            <a:ext cx="8610600" cy="1293028"/>
          </a:xfrm>
        </p:spPr>
        <p:txBody>
          <a:bodyPr/>
          <a:lstStyle/>
          <a:p>
            <a:r>
              <a:rPr lang="en-GB" dirty="0" smtClean="0"/>
              <a:t>National statistics </a:t>
            </a:r>
            <a:endParaRPr lang="en-GB" dirty="0"/>
          </a:p>
        </p:txBody>
      </p:sp>
      <p:pic>
        <p:nvPicPr>
          <p:cNvPr id="7" name="Picture 6"/>
          <p:cNvPicPr>
            <a:picLocks noChangeAspect="1"/>
          </p:cNvPicPr>
          <p:nvPr/>
        </p:nvPicPr>
        <p:blipFill rotWithShape="1">
          <a:blip r:embed="rId2"/>
          <a:srcRect l="17116" t="59808" r="39915" b="5286"/>
          <a:stretch/>
        </p:blipFill>
        <p:spPr>
          <a:xfrm>
            <a:off x="446333" y="1476892"/>
            <a:ext cx="11380872" cy="4822308"/>
          </a:xfrm>
          <a:prstGeom prst="rect">
            <a:avLst/>
          </a:prstGeom>
        </p:spPr>
      </p:pic>
    </p:spTree>
    <p:extLst>
      <p:ext uri="{BB962C8B-B14F-4D97-AF65-F5344CB8AC3E}">
        <p14:creationId xmlns:p14="http://schemas.microsoft.com/office/powerpoint/2010/main" val="34029610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Personal accounts </a:t>
            </a:r>
            <a:endParaRPr lang="en-GB" dirty="0"/>
          </a:p>
        </p:txBody>
      </p:sp>
      <p:sp>
        <p:nvSpPr>
          <p:cNvPr id="3" name="Content Placeholder 2"/>
          <p:cNvSpPr>
            <a:spLocks noGrp="1"/>
          </p:cNvSpPr>
          <p:nvPr>
            <p:ph idx="1"/>
          </p:nvPr>
        </p:nvSpPr>
        <p:spPr/>
        <p:txBody>
          <a:bodyPr/>
          <a:lstStyle/>
          <a:p>
            <a:r>
              <a:rPr lang="en-GB" dirty="0" smtClean="0"/>
              <a:t>It does happen in Ringwood and Hampshire and it has happened to Poulner children and their families.</a:t>
            </a:r>
            <a:endParaRPr lang="en-GB" dirty="0"/>
          </a:p>
        </p:txBody>
      </p:sp>
    </p:spTree>
    <p:extLst>
      <p:ext uri="{BB962C8B-B14F-4D97-AF65-F5344CB8AC3E}">
        <p14:creationId xmlns:p14="http://schemas.microsoft.com/office/powerpoint/2010/main" val="356791682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164009"/>
            <a:ext cx="8610600" cy="1293028"/>
          </a:xfrm>
        </p:spPr>
        <p:txBody>
          <a:bodyPr/>
          <a:lstStyle/>
          <a:p>
            <a:r>
              <a:rPr lang="en-GB" dirty="0" smtClean="0"/>
              <a:t>Advice for parents</a:t>
            </a:r>
            <a:endParaRPr lang="en-GB" dirty="0"/>
          </a:p>
        </p:txBody>
      </p:sp>
      <p:sp>
        <p:nvSpPr>
          <p:cNvPr id="3" name="Content Placeholder 2"/>
          <p:cNvSpPr>
            <a:spLocks noGrp="1"/>
          </p:cNvSpPr>
          <p:nvPr>
            <p:ph idx="1"/>
          </p:nvPr>
        </p:nvSpPr>
        <p:spPr>
          <a:xfrm>
            <a:off x="685800" y="1653310"/>
            <a:ext cx="10820400" cy="4565376"/>
          </a:xfrm>
        </p:spPr>
        <p:txBody>
          <a:bodyPr>
            <a:normAutofit fontScale="92500" lnSpcReduction="10000"/>
          </a:bodyPr>
          <a:lstStyle/>
          <a:p>
            <a:r>
              <a:rPr lang="en-GB" dirty="0" smtClean="0"/>
              <a:t>Talk to your children about the sites they are using and who they are linked in with. </a:t>
            </a:r>
            <a:endParaRPr lang="en-GB" dirty="0"/>
          </a:p>
          <a:p>
            <a:r>
              <a:rPr lang="en-GB" dirty="0" smtClean="0"/>
              <a:t>Do your own research into icons on their technology and what age restrictions are set to these and why.</a:t>
            </a:r>
          </a:p>
          <a:p>
            <a:r>
              <a:rPr lang="en-GB" dirty="0" smtClean="0"/>
              <a:t>Set clear boundaries together and be open about the need for you to be able to check what they are doing and writing.</a:t>
            </a:r>
          </a:p>
          <a:p>
            <a:r>
              <a:rPr lang="en-GB" dirty="0" smtClean="0"/>
              <a:t>Set guidelines about chatrooms and the need to personally know the ‘friends’ they link in.</a:t>
            </a:r>
          </a:p>
          <a:p>
            <a:r>
              <a:rPr lang="en-GB" dirty="0" smtClean="0"/>
              <a:t>Children’s phones and IT devices stored out of the their bedroom.</a:t>
            </a:r>
          </a:p>
          <a:p>
            <a:r>
              <a:rPr lang="en-GB" dirty="0" smtClean="0"/>
              <a:t>Let your child know that they can tell you anything, and that if they feel scared or worried that they absolutely can tell you- no judgements.</a:t>
            </a:r>
          </a:p>
          <a:p>
            <a:r>
              <a:rPr lang="en-GB" dirty="0" smtClean="0"/>
              <a:t>Help them to understand that once its been written or shared it is out there permanently.</a:t>
            </a:r>
          </a:p>
          <a:p>
            <a:r>
              <a:rPr lang="en-GB" dirty="0" smtClean="0"/>
              <a:t>Friends and followers to your child’s profile could be anyone, any age, any intention- it’s not a popularity contest- agree on real friends only.</a:t>
            </a:r>
          </a:p>
          <a:p>
            <a:endParaRPr lang="en-GB" dirty="0" smtClean="0"/>
          </a:p>
          <a:p>
            <a:endParaRPr lang="en-GB" dirty="0"/>
          </a:p>
        </p:txBody>
      </p:sp>
    </p:spTree>
    <p:extLst>
      <p:ext uri="{BB962C8B-B14F-4D97-AF65-F5344CB8AC3E}">
        <p14:creationId xmlns:p14="http://schemas.microsoft.com/office/powerpoint/2010/main" val="77604865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1">
                    <a:lumMod val="75000"/>
                  </a:schemeClr>
                </a:solidFill>
              </a:rPr>
              <a:t>Our school findings</a:t>
            </a:r>
            <a:endParaRPr lang="en-GB" dirty="0">
              <a:solidFill>
                <a:schemeClr val="accent1">
                  <a:lumMod val="75000"/>
                </a:schemeClr>
              </a:solidFill>
            </a:endParaRPr>
          </a:p>
        </p:txBody>
      </p:sp>
      <p:sp>
        <p:nvSpPr>
          <p:cNvPr id="3" name="Content Placeholder 2"/>
          <p:cNvSpPr>
            <a:spLocks noGrp="1"/>
          </p:cNvSpPr>
          <p:nvPr>
            <p:ph idx="1"/>
          </p:nvPr>
        </p:nvSpPr>
        <p:spPr/>
        <p:txBody>
          <a:bodyPr/>
          <a:lstStyle/>
          <a:p>
            <a:pPr marL="0" indent="0">
              <a:buNone/>
            </a:pPr>
            <a:r>
              <a:rPr lang="en-GB" dirty="0" smtClean="0"/>
              <a:t>We asked Poulner children some of the following questions…</a:t>
            </a:r>
          </a:p>
          <a:p>
            <a:pPr marL="0" indent="0">
              <a:buNone/>
            </a:pPr>
            <a:endParaRPr lang="en-GB" dirty="0" smtClean="0"/>
          </a:p>
          <a:p>
            <a:r>
              <a:rPr lang="en-GB" sz="2800" dirty="0" smtClean="0">
                <a:solidFill>
                  <a:schemeClr val="accent1">
                    <a:lumMod val="75000"/>
                  </a:schemeClr>
                </a:solidFill>
              </a:rPr>
              <a:t>Have you ever accepted a friend request from someone you do not know?</a:t>
            </a:r>
          </a:p>
          <a:p>
            <a:r>
              <a:rPr lang="en-GB" sz="2800" dirty="0" smtClean="0">
                <a:solidFill>
                  <a:srgbClr val="FF6600"/>
                </a:solidFill>
              </a:rPr>
              <a:t>Has anyone ever been mean or unkind to you on-line?</a:t>
            </a:r>
          </a:p>
          <a:p>
            <a:r>
              <a:rPr lang="en-GB" sz="2800" dirty="0" smtClean="0">
                <a:solidFill>
                  <a:srgbClr val="FF9933"/>
                </a:solidFill>
              </a:rPr>
              <a:t>Do you ever see things that make you feel uncomfortable?</a:t>
            </a:r>
          </a:p>
        </p:txBody>
      </p:sp>
    </p:spTree>
    <p:extLst>
      <p:ext uri="{BB962C8B-B14F-4D97-AF65-F5344CB8AC3E}">
        <p14:creationId xmlns:p14="http://schemas.microsoft.com/office/powerpoint/2010/main" val="50895009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8E75263A-7122-48B1-ABD4-83F15AB07B2D}"/>
              </a:ext>
            </a:extLst>
          </p:cNvPr>
          <p:cNvGrpSpPr/>
          <p:nvPr/>
        </p:nvGrpSpPr>
        <p:grpSpPr>
          <a:xfrm>
            <a:off x="2048608" y="1773381"/>
            <a:ext cx="5338175" cy="4442781"/>
            <a:chOff x="1391186" y="298353"/>
            <a:chExt cx="3676650" cy="2743200"/>
          </a:xfrm>
        </p:grpSpPr>
        <p:graphicFrame>
          <p:nvGraphicFramePr>
            <p:cNvPr id="5" name="Chart 4">
              <a:extLst>
                <a:ext uri="{FF2B5EF4-FFF2-40B4-BE49-F238E27FC236}">
                  <a16:creationId xmlns:a16="http://schemas.microsoft.com/office/drawing/2014/main" id="{7B519BCE-CA4D-4CCD-9C7E-420E8F82F267}"/>
                </a:ext>
              </a:extLst>
            </p:cNvPr>
            <p:cNvGraphicFramePr>
              <a:graphicFrameLocks/>
            </p:cNvGraphicFramePr>
            <p:nvPr>
              <p:extLst>
                <p:ext uri="{D42A27DB-BD31-4B8C-83A1-F6EECF244321}">
                  <p14:modId xmlns:p14="http://schemas.microsoft.com/office/powerpoint/2010/main" val="925408143"/>
                </p:ext>
              </p:extLst>
            </p:nvPr>
          </p:nvGraphicFramePr>
          <p:xfrm>
            <a:off x="1391186" y="298353"/>
            <a:ext cx="3676650" cy="2743200"/>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Box 5">
              <a:extLst>
                <a:ext uri="{FF2B5EF4-FFF2-40B4-BE49-F238E27FC236}">
                  <a16:creationId xmlns:a16="http://schemas.microsoft.com/office/drawing/2014/main" id="{8413BD8C-DD1D-4E47-AAAD-796FA382631A}"/>
                </a:ext>
              </a:extLst>
            </p:cNvPr>
            <p:cNvSpPr txBox="1"/>
            <p:nvPr/>
          </p:nvSpPr>
          <p:spPr>
            <a:xfrm>
              <a:off x="3731533" y="2663306"/>
              <a:ext cx="1336303" cy="378247"/>
            </a:xfrm>
            <a:prstGeom prst="rect">
              <a:avLst/>
            </a:prstGeom>
            <a:noFill/>
          </p:spPr>
          <p:txBody>
            <a:bodyPr wrap="square" rtlCol="0">
              <a:spAutoFit/>
            </a:bodyPr>
            <a:lstStyle/>
            <a:p>
              <a:r>
                <a:rPr lang="en-GB" dirty="0"/>
                <a:t>All years</a:t>
              </a:r>
            </a:p>
          </p:txBody>
        </p:sp>
      </p:grpSp>
      <p:sp>
        <p:nvSpPr>
          <p:cNvPr id="12" name="Title 1">
            <a:extLst>
              <a:ext uri="{FF2B5EF4-FFF2-40B4-BE49-F238E27FC236}">
                <a16:creationId xmlns:a16="http://schemas.microsoft.com/office/drawing/2014/main" id="{7169A6A9-57E4-4DA7-B954-2F549E88818F}"/>
              </a:ext>
            </a:extLst>
          </p:cNvPr>
          <p:cNvSpPr txBox="1">
            <a:spLocks/>
          </p:cNvSpPr>
          <p:nvPr/>
        </p:nvSpPr>
        <p:spPr>
          <a:xfrm>
            <a:off x="3701474" y="499992"/>
            <a:ext cx="9127836" cy="118268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dirty="0"/>
              <a:t>Percentage of students on-line </a:t>
            </a:r>
            <a:endParaRPr lang="en-GB" sz="4000" dirty="0" smtClean="0"/>
          </a:p>
          <a:p>
            <a:r>
              <a:rPr lang="en-GB" sz="4000" dirty="0" smtClean="0"/>
              <a:t>&amp; </a:t>
            </a:r>
            <a:r>
              <a:rPr lang="en-GB" sz="4000" dirty="0"/>
              <a:t>what they are playing / using</a:t>
            </a:r>
          </a:p>
        </p:txBody>
      </p:sp>
    </p:spTree>
    <p:extLst>
      <p:ext uri="{BB962C8B-B14F-4D97-AF65-F5344CB8AC3E}">
        <p14:creationId xmlns:p14="http://schemas.microsoft.com/office/powerpoint/2010/main" val="163535614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hart 6">
            <a:extLst>
              <a:ext uri="{FF2B5EF4-FFF2-40B4-BE49-F238E27FC236}">
                <a16:creationId xmlns:a16="http://schemas.microsoft.com/office/drawing/2014/main" id="{DE1200B3-02A8-4D02-9B11-03272F52FF8C}"/>
              </a:ext>
            </a:extLst>
          </p:cNvPr>
          <p:cNvGraphicFramePr>
            <a:graphicFrameLocks/>
          </p:cNvGraphicFramePr>
          <p:nvPr>
            <p:extLst>
              <p:ext uri="{D42A27DB-BD31-4B8C-83A1-F6EECF244321}">
                <p14:modId xmlns:p14="http://schemas.microsoft.com/office/powerpoint/2010/main" val="188114645"/>
              </p:ext>
            </p:extLst>
          </p:nvPr>
        </p:nvGraphicFramePr>
        <p:xfrm>
          <a:off x="678007" y="410153"/>
          <a:ext cx="10723418" cy="611447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08243237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496B8-E8F1-42EB-A5BE-E33046D8B0A7}"/>
              </a:ext>
            </a:extLst>
          </p:cNvPr>
          <p:cNvSpPr>
            <a:spLocks noGrp="1"/>
          </p:cNvSpPr>
          <p:nvPr>
            <p:ph type="title"/>
          </p:nvPr>
        </p:nvSpPr>
        <p:spPr/>
        <p:txBody>
          <a:bodyPr/>
          <a:lstStyle/>
          <a:p>
            <a:r>
              <a:rPr lang="en-GB" dirty="0"/>
              <a:t>How long on average do you spend online?</a:t>
            </a:r>
          </a:p>
        </p:txBody>
      </p:sp>
      <p:graphicFrame>
        <p:nvGraphicFramePr>
          <p:cNvPr id="4" name="Chart 3">
            <a:extLst>
              <a:ext uri="{FF2B5EF4-FFF2-40B4-BE49-F238E27FC236}">
                <a16:creationId xmlns:a16="http://schemas.microsoft.com/office/drawing/2014/main" id="{FB6DBF52-9422-4597-B930-C20B493B609A}"/>
              </a:ext>
            </a:extLst>
          </p:cNvPr>
          <p:cNvGraphicFramePr>
            <a:graphicFrameLocks/>
          </p:cNvGraphicFramePr>
          <p:nvPr>
            <p:extLst>
              <p:ext uri="{D42A27DB-BD31-4B8C-83A1-F6EECF244321}">
                <p14:modId xmlns:p14="http://schemas.microsoft.com/office/powerpoint/2010/main" val="1247666629"/>
              </p:ext>
            </p:extLst>
          </p:nvPr>
        </p:nvGraphicFramePr>
        <p:xfrm>
          <a:off x="754743" y="2386939"/>
          <a:ext cx="6446157" cy="3921537"/>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4">
            <a:extLst>
              <a:ext uri="{FF2B5EF4-FFF2-40B4-BE49-F238E27FC236}">
                <a16:creationId xmlns:a16="http://schemas.microsoft.com/office/drawing/2014/main" id="{3D2AE07A-89B3-4989-A3D0-183D88A237DA}"/>
              </a:ext>
            </a:extLst>
          </p:cNvPr>
          <p:cNvSpPr/>
          <p:nvPr/>
        </p:nvSpPr>
        <p:spPr>
          <a:xfrm>
            <a:off x="7536873" y="2153492"/>
            <a:ext cx="4064000" cy="4154984"/>
          </a:xfrm>
          <a:prstGeom prst="rect">
            <a:avLst/>
          </a:prstGeom>
        </p:spPr>
        <p:txBody>
          <a:bodyPr wrap="square">
            <a:spAutoFit/>
          </a:bodyPr>
          <a:lstStyle/>
          <a:p>
            <a:pPr marL="285750" indent="-285750">
              <a:buFont typeface="Arial" panose="020B0604020202020204" pitchFamily="34" charset="0"/>
              <a:buChar char="•"/>
            </a:pPr>
            <a:r>
              <a:rPr lang="en-GB" sz="2400" dirty="0">
                <a:solidFill>
                  <a:schemeClr val="accent1">
                    <a:lumMod val="75000"/>
                  </a:schemeClr>
                </a:solidFill>
              </a:rPr>
              <a:t>It can be challenging for parents and carers to know whether children are spending too much time on their devices. </a:t>
            </a:r>
          </a:p>
          <a:p>
            <a:pPr marL="285750" indent="-285750">
              <a:buFont typeface="Arial" panose="020B0604020202020204" pitchFamily="34" charset="0"/>
              <a:buChar char="•"/>
            </a:pPr>
            <a:r>
              <a:rPr lang="en-GB" sz="2400" dirty="0">
                <a:solidFill>
                  <a:schemeClr val="accent1">
                    <a:lumMod val="75000"/>
                  </a:schemeClr>
                </a:solidFill>
              </a:rPr>
              <a:t>It’s even more of a challenge to know whether a child is addicted to the internet and social media. </a:t>
            </a:r>
          </a:p>
        </p:txBody>
      </p:sp>
    </p:spTree>
    <p:extLst>
      <p:ext uri="{BB962C8B-B14F-4D97-AF65-F5344CB8AC3E}">
        <p14:creationId xmlns:p14="http://schemas.microsoft.com/office/powerpoint/2010/main" val="411943120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hart 7">
            <a:extLst>
              <a:ext uri="{FF2B5EF4-FFF2-40B4-BE49-F238E27FC236}">
                <a16:creationId xmlns:a16="http://schemas.microsoft.com/office/drawing/2014/main" id="{E992BE57-9A5C-4088-A2C5-8565F3B60C44}"/>
              </a:ext>
            </a:extLst>
          </p:cNvPr>
          <p:cNvGraphicFramePr>
            <a:graphicFrameLocks/>
          </p:cNvGraphicFramePr>
          <p:nvPr>
            <p:extLst>
              <p:ext uri="{D42A27DB-BD31-4B8C-83A1-F6EECF244321}">
                <p14:modId xmlns:p14="http://schemas.microsoft.com/office/powerpoint/2010/main" val="2368107854"/>
              </p:ext>
            </p:extLst>
          </p:nvPr>
        </p:nvGraphicFramePr>
        <p:xfrm>
          <a:off x="438150" y="1334085"/>
          <a:ext cx="7191085" cy="5352465"/>
        </p:xfrm>
        <a:graphic>
          <a:graphicData uri="http://schemas.openxmlformats.org/drawingml/2006/chart">
            <c:chart xmlns:c="http://schemas.openxmlformats.org/drawingml/2006/chart" xmlns:r="http://schemas.openxmlformats.org/officeDocument/2006/relationships" r:id="rId2"/>
          </a:graphicData>
        </a:graphic>
      </p:graphicFrame>
      <p:sp>
        <p:nvSpPr>
          <p:cNvPr id="2" name="TextBox 1">
            <a:extLst>
              <a:ext uri="{FF2B5EF4-FFF2-40B4-BE49-F238E27FC236}">
                <a16:creationId xmlns:a16="http://schemas.microsoft.com/office/drawing/2014/main" id="{95EBDEC9-1C6A-4C13-8DE0-85DA0EB24A56}"/>
              </a:ext>
            </a:extLst>
          </p:cNvPr>
          <p:cNvSpPr txBox="1"/>
          <p:nvPr/>
        </p:nvSpPr>
        <p:spPr>
          <a:xfrm>
            <a:off x="8353135" y="1907020"/>
            <a:ext cx="3617647" cy="3477875"/>
          </a:xfrm>
          <a:prstGeom prst="rect">
            <a:avLst/>
          </a:prstGeom>
          <a:noFill/>
        </p:spPr>
        <p:txBody>
          <a:bodyPr wrap="square" rtlCol="0">
            <a:spAutoFit/>
          </a:bodyPr>
          <a:lstStyle/>
          <a:p>
            <a:pPr marL="285750" indent="-285750">
              <a:buFont typeface="Arial" panose="020B0604020202020204" pitchFamily="34" charset="0"/>
              <a:buChar char="•"/>
            </a:pPr>
            <a:r>
              <a:rPr lang="en-GB" sz="2000" dirty="0"/>
              <a:t>Have you ever accepted a friend request from someone you don't </a:t>
            </a:r>
            <a:r>
              <a:rPr lang="en-GB" sz="2000" dirty="0" smtClean="0"/>
              <a:t>know? </a:t>
            </a:r>
            <a:r>
              <a:rPr lang="en-GB" sz="2000" dirty="0"/>
              <a:t>– </a:t>
            </a:r>
            <a:r>
              <a:rPr lang="en-GB" sz="2000" b="1" dirty="0"/>
              <a:t>39%</a:t>
            </a:r>
            <a:r>
              <a:rPr lang="en-GB" sz="2000" dirty="0"/>
              <a:t> have</a:t>
            </a:r>
          </a:p>
          <a:p>
            <a:pPr marL="285750" indent="-285750">
              <a:buFont typeface="Arial" panose="020B0604020202020204" pitchFamily="34" charset="0"/>
              <a:buChar char="•"/>
            </a:pPr>
            <a:r>
              <a:rPr lang="en-GB" sz="2000" dirty="0"/>
              <a:t>Has anyone been mean or unkind to you on </a:t>
            </a:r>
            <a:r>
              <a:rPr lang="en-GB" sz="2000" dirty="0" smtClean="0"/>
              <a:t>line? </a:t>
            </a:r>
            <a:r>
              <a:rPr lang="en-GB" sz="2000" dirty="0"/>
              <a:t>– </a:t>
            </a:r>
            <a:r>
              <a:rPr lang="en-GB" sz="2000" b="1" dirty="0"/>
              <a:t>65% </a:t>
            </a:r>
            <a:r>
              <a:rPr lang="en-GB" sz="2000" dirty="0"/>
              <a:t>have</a:t>
            </a:r>
          </a:p>
          <a:p>
            <a:pPr marL="285750" indent="-285750">
              <a:buFont typeface="Arial" panose="020B0604020202020204" pitchFamily="34" charset="0"/>
              <a:buChar char="•"/>
            </a:pPr>
            <a:r>
              <a:rPr lang="en-GB" sz="2000" dirty="0"/>
              <a:t>Do you ever see things that make you feel </a:t>
            </a:r>
            <a:r>
              <a:rPr lang="en-GB" sz="2000" dirty="0" smtClean="0"/>
              <a:t>uncomfortable?– </a:t>
            </a:r>
            <a:r>
              <a:rPr lang="en-GB" sz="2000" b="1" dirty="0"/>
              <a:t>31% </a:t>
            </a:r>
            <a:r>
              <a:rPr lang="en-GB" sz="2000" dirty="0"/>
              <a:t>have</a:t>
            </a:r>
            <a:endParaRPr lang="en-GB" dirty="0"/>
          </a:p>
        </p:txBody>
      </p:sp>
      <p:sp>
        <p:nvSpPr>
          <p:cNvPr id="10" name="Title 1">
            <a:extLst>
              <a:ext uri="{FF2B5EF4-FFF2-40B4-BE49-F238E27FC236}">
                <a16:creationId xmlns:a16="http://schemas.microsoft.com/office/drawing/2014/main" id="{FB9FA147-1D28-49D8-B3D4-F700C224B249}"/>
              </a:ext>
            </a:extLst>
          </p:cNvPr>
          <p:cNvSpPr txBox="1">
            <a:spLocks/>
          </p:cNvSpPr>
          <p:nvPr/>
        </p:nvSpPr>
        <p:spPr>
          <a:xfrm>
            <a:off x="4994030" y="365126"/>
            <a:ext cx="6359769" cy="909342"/>
          </a:xfrm>
          <a:prstGeom prst="rect">
            <a:avLst/>
          </a:prstGeom>
        </p:spPr>
        <p:txBody>
          <a:bodyPr vert="horz" lIns="91440" tIns="45720" rIns="91440" bIns="45720" rtlCol="0" anchor="b">
            <a:normAutofit fontScale="8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400" dirty="0"/>
              <a:t>Emotions – When </a:t>
            </a:r>
            <a:r>
              <a:rPr lang="en-GB" sz="4400" dirty="0" smtClean="0"/>
              <a:t>online </a:t>
            </a:r>
          </a:p>
          <a:p>
            <a:r>
              <a:rPr lang="en-GB" sz="4400" dirty="0" smtClean="0"/>
              <a:t>and </a:t>
            </a:r>
            <a:r>
              <a:rPr lang="en-GB" sz="4400" dirty="0"/>
              <a:t>not </a:t>
            </a:r>
            <a:r>
              <a:rPr lang="en-GB" sz="4400" dirty="0" smtClean="0"/>
              <a:t>online</a:t>
            </a:r>
            <a:endParaRPr lang="en-GB" sz="4400" dirty="0"/>
          </a:p>
        </p:txBody>
      </p:sp>
    </p:spTree>
    <p:extLst>
      <p:ext uri="{BB962C8B-B14F-4D97-AF65-F5344CB8AC3E}">
        <p14:creationId xmlns:p14="http://schemas.microsoft.com/office/powerpoint/2010/main" val="128023631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hart 8">
            <a:extLst>
              <a:ext uri="{FF2B5EF4-FFF2-40B4-BE49-F238E27FC236}">
                <a16:creationId xmlns:a16="http://schemas.microsoft.com/office/drawing/2014/main" id="{44E7B364-883E-45C8-B5B7-0B527F24A6F6}"/>
              </a:ext>
            </a:extLst>
          </p:cNvPr>
          <p:cNvGraphicFramePr>
            <a:graphicFrameLocks/>
          </p:cNvGraphicFramePr>
          <p:nvPr>
            <p:extLst>
              <p:ext uri="{D42A27DB-BD31-4B8C-83A1-F6EECF244321}">
                <p14:modId xmlns:p14="http://schemas.microsoft.com/office/powerpoint/2010/main" val="943303014"/>
              </p:ext>
            </p:extLst>
          </p:nvPr>
        </p:nvGraphicFramePr>
        <p:xfrm>
          <a:off x="428625" y="1457911"/>
          <a:ext cx="7553325" cy="5161964"/>
        </p:xfrm>
        <a:graphic>
          <a:graphicData uri="http://schemas.openxmlformats.org/drawingml/2006/chart">
            <c:chart xmlns:c="http://schemas.openxmlformats.org/drawingml/2006/chart" xmlns:r="http://schemas.openxmlformats.org/officeDocument/2006/relationships" r:id="rId2"/>
          </a:graphicData>
        </a:graphic>
      </p:graphicFrame>
      <p:sp>
        <p:nvSpPr>
          <p:cNvPr id="3" name="Rectangle 2">
            <a:extLst>
              <a:ext uri="{FF2B5EF4-FFF2-40B4-BE49-F238E27FC236}">
                <a16:creationId xmlns:a16="http://schemas.microsoft.com/office/drawing/2014/main" id="{9E819037-79D4-4BDA-806B-73FB55B68092}"/>
              </a:ext>
            </a:extLst>
          </p:cNvPr>
          <p:cNvSpPr/>
          <p:nvPr/>
        </p:nvSpPr>
        <p:spPr>
          <a:xfrm>
            <a:off x="8582025" y="1457910"/>
            <a:ext cx="3352800" cy="3170099"/>
          </a:xfrm>
          <a:prstGeom prst="rect">
            <a:avLst/>
          </a:prstGeom>
        </p:spPr>
        <p:txBody>
          <a:bodyPr wrap="square">
            <a:spAutoFit/>
          </a:bodyPr>
          <a:lstStyle/>
          <a:p>
            <a:r>
              <a:rPr lang="en-GB" sz="2000" dirty="0">
                <a:solidFill>
                  <a:schemeClr val="accent1">
                    <a:lumMod val="75000"/>
                  </a:schemeClr>
                </a:solidFill>
              </a:rPr>
              <a:t>Grooming - when someone befriends and builds an emotional connection with a child to gain their trust for the purposes of sexual abuse or exploitation. This can take place over varying periods of time – from a few days to several years. </a:t>
            </a:r>
          </a:p>
        </p:txBody>
      </p:sp>
      <p:sp>
        <p:nvSpPr>
          <p:cNvPr id="10" name="Title 1">
            <a:extLst>
              <a:ext uri="{FF2B5EF4-FFF2-40B4-BE49-F238E27FC236}">
                <a16:creationId xmlns:a16="http://schemas.microsoft.com/office/drawing/2014/main" id="{FB9FA147-1D28-49D8-B3D4-F700C224B249}"/>
              </a:ext>
            </a:extLst>
          </p:cNvPr>
          <p:cNvSpPr txBox="1">
            <a:spLocks/>
          </p:cNvSpPr>
          <p:nvPr/>
        </p:nvSpPr>
        <p:spPr>
          <a:xfrm>
            <a:off x="5753100" y="365126"/>
            <a:ext cx="5600699" cy="909342"/>
          </a:xfrm>
          <a:prstGeom prst="rect">
            <a:avLst/>
          </a:prstGeom>
        </p:spPr>
        <p:txBody>
          <a:bodyPr vert="horz" lIns="91440" tIns="45720" rIns="91440" bIns="45720" rtlCol="0" anchor="b">
            <a:normAutofit fontScale="8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400" dirty="0"/>
              <a:t>Emotions – When </a:t>
            </a:r>
            <a:r>
              <a:rPr lang="en-GB" sz="4400" dirty="0" smtClean="0"/>
              <a:t>online </a:t>
            </a:r>
          </a:p>
          <a:p>
            <a:r>
              <a:rPr lang="en-GB" sz="4400" dirty="0" smtClean="0"/>
              <a:t>and </a:t>
            </a:r>
            <a:r>
              <a:rPr lang="en-GB" sz="4400" dirty="0"/>
              <a:t>not </a:t>
            </a:r>
            <a:r>
              <a:rPr lang="en-GB" sz="4400" dirty="0" smtClean="0"/>
              <a:t>online</a:t>
            </a:r>
            <a:endParaRPr lang="en-GB" sz="4400" dirty="0"/>
          </a:p>
        </p:txBody>
      </p:sp>
    </p:spTree>
    <p:extLst>
      <p:ext uri="{BB962C8B-B14F-4D97-AF65-F5344CB8AC3E}">
        <p14:creationId xmlns:p14="http://schemas.microsoft.com/office/powerpoint/2010/main" val="125867698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Chart 12">
            <a:extLst>
              <a:ext uri="{FF2B5EF4-FFF2-40B4-BE49-F238E27FC236}">
                <a16:creationId xmlns:a16="http://schemas.microsoft.com/office/drawing/2014/main" id="{4CFBCE43-EF4A-47BC-B68A-321A003A3ECD}"/>
              </a:ext>
            </a:extLst>
          </p:cNvPr>
          <p:cNvGraphicFramePr>
            <a:graphicFrameLocks/>
          </p:cNvGraphicFramePr>
          <p:nvPr>
            <p:extLst>
              <p:ext uri="{D42A27DB-BD31-4B8C-83A1-F6EECF244321}">
                <p14:modId xmlns:p14="http://schemas.microsoft.com/office/powerpoint/2010/main" val="476979083"/>
              </p:ext>
            </p:extLst>
          </p:nvPr>
        </p:nvGraphicFramePr>
        <p:xfrm>
          <a:off x="0" y="2143125"/>
          <a:ext cx="5805716" cy="426666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Chart 4">
            <a:extLst>
              <a:ext uri="{FF2B5EF4-FFF2-40B4-BE49-F238E27FC236}">
                <a16:creationId xmlns:a16="http://schemas.microsoft.com/office/drawing/2014/main" id="{1BF3D39C-3FFD-4ECA-B549-4FAE5B598225}"/>
              </a:ext>
            </a:extLst>
          </p:cNvPr>
          <p:cNvGraphicFramePr>
            <a:graphicFrameLocks/>
          </p:cNvGraphicFramePr>
          <p:nvPr>
            <p:extLst>
              <p:ext uri="{D42A27DB-BD31-4B8C-83A1-F6EECF244321}">
                <p14:modId xmlns:p14="http://schemas.microsoft.com/office/powerpoint/2010/main" val="1894032244"/>
              </p:ext>
            </p:extLst>
          </p:nvPr>
        </p:nvGraphicFramePr>
        <p:xfrm>
          <a:off x="6435820" y="1890743"/>
          <a:ext cx="5508529" cy="4519051"/>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a:extLst>
              <a:ext uri="{FF2B5EF4-FFF2-40B4-BE49-F238E27FC236}">
                <a16:creationId xmlns:a16="http://schemas.microsoft.com/office/drawing/2014/main" id="{DED90FF0-769B-49BF-AC0B-66954BB86A9B}"/>
              </a:ext>
            </a:extLst>
          </p:cNvPr>
          <p:cNvSpPr txBox="1"/>
          <p:nvPr/>
        </p:nvSpPr>
        <p:spPr>
          <a:xfrm>
            <a:off x="201938" y="1372509"/>
            <a:ext cx="4841779" cy="707886"/>
          </a:xfrm>
          <a:prstGeom prst="rect">
            <a:avLst/>
          </a:prstGeom>
          <a:noFill/>
        </p:spPr>
        <p:txBody>
          <a:bodyPr wrap="square" rtlCol="0">
            <a:spAutoFit/>
          </a:bodyPr>
          <a:lstStyle/>
          <a:p>
            <a:pPr algn="ctr"/>
            <a:r>
              <a:rPr lang="en-GB" sz="2000" b="1" dirty="0">
                <a:solidFill>
                  <a:schemeClr val="accent1">
                    <a:lumMod val="75000"/>
                  </a:schemeClr>
                </a:solidFill>
              </a:rPr>
              <a:t>Do you play/go on-line before going to bed?</a:t>
            </a:r>
          </a:p>
        </p:txBody>
      </p:sp>
      <p:sp>
        <p:nvSpPr>
          <p:cNvPr id="8" name="TextBox 7">
            <a:extLst>
              <a:ext uri="{FF2B5EF4-FFF2-40B4-BE49-F238E27FC236}">
                <a16:creationId xmlns:a16="http://schemas.microsoft.com/office/drawing/2014/main" id="{FCB90FAF-F4CE-464F-A9F4-2922E889B4D0}"/>
              </a:ext>
            </a:extLst>
          </p:cNvPr>
          <p:cNvSpPr txBox="1"/>
          <p:nvPr/>
        </p:nvSpPr>
        <p:spPr>
          <a:xfrm>
            <a:off x="6940646" y="1490633"/>
            <a:ext cx="4792241" cy="400110"/>
          </a:xfrm>
          <a:prstGeom prst="rect">
            <a:avLst/>
          </a:prstGeom>
          <a:noFill/>
        </p:spPr>
        <p:txBody>
          <a:bodyPr wrap="square" rtlCol="0">
            <a:spAutoFit/>
          </a:bodyPr>
          <a:lstStyle/>
          <a:p>
            <a:pPr algn="ctr"/>
            <a:r>
              <a:rPr lang="en-GB" sz="2000" b="1" dirty="0">
                <a:solidFill>
                  <a:schemeClr val="accent1">
                    <a:lumMod val="75000"/>
                  </a:schemeClr>
                </a:solidFill>
              </a:rPr>
              <a:t>Do you have difficulty sleeping?</a:t>
            </a:r>
          </a:p>
        </p:txBody>
      </p:sp>
      <p:sp>
        <p:nvSpPr>
          <p:cNvPr id="10" name="Title 1">
            <a:extLst>
              <a:ext uri="{FF2B5EF4-FFF2-40B4-BE49-F238E27FC236}">
                <a16:creationId xmlns:a16="http://schemas.microsoft.com/office/drawing/2014/main" id="{4C2E201B-E843-4E1F-947C-6A51646F1E1A}"/>
              </a:ext>
            </a:extLst>
          </p:cNvPr>
          <p:cNvSpPr txBox="1">
            <a:spLocks/>
          </p:cNvSpPr>
          <p:nvPr/>
        </p:nvSpPr>
        <p:spPr>
          <a:xfrm>
            <a:off x="6819900" y="46946"/>
            <a:ext cx="45339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400" dirty="0" smtClean="0"/>
              <a:t>Online </a:t>
            </a:r>
            <a:r>
              <a:rPr lang="en-GB" sz="4400" dirty="0"/>
              <a:t>activity </a:t>
            </a:r>
            <a:endParaRPr lang="en-GB" sz="4400" dirty="0" smtClean="0"/>
          </a:p>
          <a:p>
            <a:r>
              <a:rPr lang="en-GB" sz="4400" dirty="0" smtClean="0"/>
              <a:t>affecting </a:t>
            </a:r>
            <a:r>
              <a:rPr lang="en-GB" sz="4400" dirty="0"/>
              <a:t>Sleep</a:t>
            </a:r>
          </a:p>
        </p:txBody>
      </p:sp>
    </p:spTree>
    <p:extLst>
      <p:ext uri="{BB962C8B-B14F-4D97-AF65-F5344CB8AC3E}">
        <p14:creationId xmlns:p14="http://schemas.microsoft.com/office/powerpoint/2010/main" val="255431419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35BA2-0A77-44E1-9D80-20361AC50AB5}"/>
              </a:ext>
            </a:extLst>
          </p:cNvPr>
          <p:cNvSpPr>
            <a:spLocks noGrp="1"/>
          </p:cNvSpPr>
          <p:nvPr>
            <p:ph type="title"/>
          </p:nvPr>
        </p:nvSpPr>
        <p:spPr/>
        <p:txBody>
          <a:bodyPr/>
          <a:lstStyle/>
          <a:p>
            <a:r>
              <a:rPr lang="en-GB" dirty="0"/>
              <a:t>What do we do in school to educate children?</a:t>
            </a:r>
          </a:p>
        </p:txBody>
      </p:sp>
      <p:sp>
        <p:nvSpPr>
          <p:cNvPr id="3" name="Content Placeholder 2">
            <a:extLst>
              <a:ext uri="{FF2B5EF4-FFF2-40B4-BE49-F238E27FC236}">
                <a16:creationId xmlns:a16="http://schemas.microsoft.com/office/drawing/2014/main" id="{18DD649F-BB4B-4215-9A2D-A155083BC9DA}"/>
              </a:ext>
            </a:extLst>
          </p:cNvPr>
          <p:cNvSpPr>
            <a:spLocks noGrp="1"/>
          </p:cNvSpPr>
          <p:nvPr>
            <p:ph idx="1"/>
          </p:nvPr>
        </p:nvSpPr>
        <p:spPr>
          <a:xfrm>
            <a:off x="685800" y="2194560"/>
            <a:ext cx="10820400" cy="4329332"/>
          </a:xfrm>
        </p:spPr>
        <p:txBody>
          <a:bodyPr>
            <a:normAutofit fontScale="92500" lnSpcReduction="10000"/>
          </a:bodyPr>
          <a:lstStyle/>
          <a:p>
            <a:r>
              <a:rPr lang="en-GB" dirty="0"/>
              <a:t>Educate the children about staying safe on-line in IT lessons </a:t>
            </a:r>
          </a:p>
          <a:p>
            <a:pPr marL="457200" lvl="1" indent="0">
              <a:buNone/>
            </a:pPr>
            <a:r>
              <a:rPr lang="en-GB" dirty="0"/>
              <a:t>– SMART (Safety, Meeting, Accepting, Reliable, Tell)</a:t>
            </a:r>
          </a:p>
          <a:p>
            <a:r>
              <a:rPr lang="en-GB" dirty="0"/>
              <a:t>PSHE lessons </a:t>
            </a:r>
            <a:endParaRPr lang="en-GB" dirty="0" smtClean="0"/>
          </a:p>
          <a:p>
            <a:r>
              <a:rPr lang="en-GB" dirty="0" err="1" smtClean="0"/>
              <a:t>thinkuknow</a:t>
            </a:r>
            <a:r>
              <a:rPr lang="en-GB" dirty="0" smtClean="0"/>
              <a:t> </a:t>
            </a:r>
            <a:r>
              <a:rPr lang="en-GB" dirty="0"/>
              <a:t>– website </a:t>
            </a:r>
          </a:p>
          <a:p>
            <a:pPr marL="457200" lvl="1" indent="0">
              <a:buNone/>
            </a:pPr>
            <a:r>
              <a:rPr lang="en-GB" dirty="0">
                <a:hlinkClick r:id="rId2"/>
              </a:rPr>
              <a:t>https://www.thinkuknow.co.uk</a:t>
            </a:r>
            <a:r>
              <a:rPr lang="en-GB" dirty="0" smtClean="0">
                <a:hlinkClick r:id="rId2"/>
              </a:rPr>
              <a:t>/</a:t>
            </a:r>
            <a:endParaRPr lang="en-GB" dirty="0"/>
          </a:p>
          <a:p>
            <a:pPr marL="0" indent="0">
              <a:buNone/>
            </a:pPr>
            <a:endParaRPr lang="en-GB" dirty="0"/>
          </a:p>
          <a:p>
            <a:r>
              <a:rPr lang="en-GB" dirty="0" smtClean="0"/>
              <a:t>No mobile phones in school during the day</a:t>
            </a:r>
          </a:p>
          <a:p>
            <a:r>
              <a:rPr lang="en-GB" dirty="0" smtClean="0"/>
              <a:t>Spend time with them to unpick what went wrong when they do not use social media wisely</a:t>
            </a:r>
          </a:p>
          <a:p>
            <a:r>
              <a:rPr lang="en-GB" dirty="0" smtClean="0"/>
              <a:t>Promote fresh air, community events and hobbies/extra curricular clubs for free!</a:t>
            </a:r>
          </a:p>
          <a:p>
            <a:r>
              <a:rPr lang="en-GB" dirty="0" smtClean="0"/>
              <a:t>Run community events for the children and families to encourage more real life social interactions</a:t>
            </a:r>
          </a:p>
          <a:p>
            <a:endParaRPr lang="en-GB" dirty="0" smtClean="0"/>
          </a:p>
        </p:txBody>
      </p:sp>
    </p:spTree>
    <p:extLst>
      <p:ext uri="{BB962C8B-B14F-4D97-AF65-F5344CB8AC3E}">
        <p14:creationId xmlns:p14="http://schemas.microsoft.com/office/powerpoint/2010/main" val="201358570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76C84-C88A-43E7-B417-7BF9DBFCFEDA}"/>
              </a:ext>
            </a:extLst>
          </p:cNvPr>
          <p:cNvSpPr>
            <a:spLocks noGrp="1"/>
          </p:cNvSpPr>
          <p:nvPr>
            <p:ph type="title"/>
          </p:nvPr>
        </p:nvSpPr>
        <p:spPr>
          <a:xfrm>
            <a:off x="3515179" y="250366"/>
            <a:ext cx="8610600" cy="1293028"/>
          </a:xfrm>
        </p:spPr>
        <p:txBody>
          <a:bodyPr/>
          <a:lstStyle/>
          <a:p>
            <a:r>
              <a:rPr lang="en-GB" dirty="0"/>
              <a:t>What can </a:t>
            </a:r>
            <a:r>
              <a:rPr lang="en-GB" dirty="0" smtClean="0"/>
              <a:t>you </a:t>
            </a:r>
            <a:r>
              <a:rPr lang="en-GB" dirty="0"/>
              <a:t>do as parents?</a:t>
            </a:r>
          </a:p>
        </p:txBody>
      </p:sp>
      <p:sp>
        <p:nvSpPr>
          <p:cNvPr id="3" name="Content Placeholder 2">
            <a:extLst>
              <a:ext uri="{FF2B5EF4-FFF2-40B4-BE49-F238E27FC236}">
                <a16:creationId xmlns:a16="http://schemas.microsoft.com/office/drawing/2014/main" id="{99944BA8-AEDF-4038-91EE-A409A7ADBE63}"/>
              </a:ext>
            </a:extLst>
          </p:cNvPr>
          <p:cNvSpPr>
            <a:spLocks noGrp="1"/>
          </p:cNvSpPr>
          <p:nvPr>
            <p:ph idx="1"/>
          </p:nvPr>
        </p:nvSpPr>
        <p:spPr>
          <a:xfrm>
            <a:off x="838199" y="1509484"/>
            <a:ext cx="6485792" cy="4645131"/>
          </a:xfrm>
        </p:spPr>
        <p:txBody>
          <a:bodyPr>
            <a:normAutofit fontScale="70000" lnSpcReduction="20000"/>
          </a:bodyPr>
          <a:lstStyle/>
          <a:p>
            <a:r>
              <a:rPr lang="en-GB" sz="2600" dirty="0"/>
              <a:t>Talk to our children about the dangers of being online</a:t>
            </a:r>
          </a:p>
          <a:p>
            <a:r>
              <a:rPr lang="en-GB" sz="2600" dirty="0"/>
              <a:t> Listen to our children</a:t>
            </a:r>
          </a:p>
          <a:p>
            <a:r>
              <a:rPr lang="en-GB" sz="2600" dirty="0"/>
              <a:t>Talk to them about the relationships they have </a:t>
            </a:r>
            <a:r>
              <a:rPr lang="en-GB" sz="2600" dirty="0" smtClean="0"/>
              <a:t>online</a:t>
            </a:r>
            <a:endParaRPr lang="en-GB" sz="2600" dirty="0"/>
          </a:p>
          <a:p>
            <a:r>
              <a:rPr lang="en-GB" sz="2600" dirty="0"/>
              <a:t>Lead by example – removing devices at meal times</a:t>
            </a:r>
          </a:p>
          <a:p>
            <a:r>
              <a:rPr lang="en-GB" sz="2600" dirty="0"/>
              <a:t>Not allowing children to take devices to bed</a:t>
            </a:r>
          </a:p>
          <a:p>
            <a:r>
              <a:rPr lang="en-GB" sz="2600" dirty="0"/>
              <a:t>Limit screen time – put time limits </a:t>
            </a:r>
            <a:r>
              <a:rPr lang="en-GB" sz="2600" dirty="0" smtClean="0"/>
              <a:t>on and stick to them!</a:t>
            </a:r>
            <a:endParaRPr lang="en-GB" sz="2600" dirty="0"/>
          </a:p>
          <a:p>
            <a:r>
              <a:rPr lang="en-GB" sz="2600" dirty="0"/>
              <a:t>Set passwords to control what children watch</a:t>
            </a:r>
          </a:p>
          <a:p>
            <a:r>
              <a:rPr lang="en-GB" sz="2600" dirty="0"/>
              <a:t>Link the children's devices to your phone or e-mail</a:t>
            </a:r>
          </a:p>
          <a:p>
            <a:r>
              <a:rPr lang="en-GB" sz="2600" dirty="0"/>
              <a:t>Encourage other activities</a:t>
            </a:r>
          </a:p>
          <a:p>
            <a:r>
              <a:rPr lang="en-GB" sz="2600" dirty="0"/>
              <a:t>Set the privacy </a:t>
            </a:r>
            <a:r>
              <a:rPr lang="en-GB" sz="2600" dirty="0" smtClean="0"/>
              <a:t>settings</a:t>
            </a:r>
          </a:p>
          <a:p>
            <a:r>
              <a:rPr lang="en-GB" sz="2600" dirty="0" smtClean="0"/>
              <a:t>Buy them an old block phone- not a smart phone!!</a:t>
            </a:r>
          </a:p>
          <a:p>
            <a:r>
              <a:rPr lang="en-GB" sz="2600" dirty="0" smtClean="0"/>
              <a:t>Stick together as parents so that they cannot say that you are the only one!  Set a parent </a:t>
            </a:r>
            <a:r>
              <a:rPr lang="en-GB" sz="2600" dirty="0" err="1" smtClean="0"/>
              <a:t>whatsApp</a:t>
            </a:r>
            <a:r>
              <a:rPr lang="en-GB" sz="2600" dirty="0" smtClean="0"/>
              <a:t> group!</a:t>
            </a:r>
            <a:endParaRPr lang="en-GB" sz="2600" dirty="0"/>
          </a:p>
          <a:p>
            <a:endParaRPr lang="en-GB" dirty="0"/>
          </a:p>
          <a:p>
            <a:endParaRPr lang="en-GB" dirty="0"/>
          </a:p>
        </p:txBody>
      </p:sp>
      <p:sp>
        <p:nvSpPr>
          <p:cNvPr id="4" name="TextBox 3">
            <a:extLst>
              <a:ext uri="{FF2B5EF4-FFF2-40B4-BE49-F238E27FC236}">
                <a16:creationId xmlns:a16="http://schemas.microsoft.com/office/drawing/2014/main" id="{DADDC27D-B7B1-490C-8B2F-BD9EC9787F6B}"/>
              </a:ext>
            </a:extLst>
          </p:cNvPr>
          <p:cNvSpPr txBox="1"/>
          <p:nvPr/>
        </p:nvSpPr>
        <p:spPr>
          <a:xfrm>
            <a:off x="7649029" y="5272703"/>
            <a:ext cx="2801257" cy="369332"/>
          </a:xfrm>
          <a:prstGeom prst="rect">
            <a:avLst/>
          </a:prstGeom>
          <a:noFill/>
        </p:spPr>
        <p:txBody>
          <a:bodyPr wrap="square" rtlCol="0">
            <a:spAutoFit/>
          </a:bodyPr>
          <a:lstStyle/>
          <a:p>
            <a:r>
              <a:rPr lang="en-GB" dirty="0">
                <a:hlinkClick r:id="rId2"/>
              </a:rPr>
              <a:t>National On-line  Safety</a:t>
            </a:r>
            <a:endParaRPr lang="en-GB" dirty="0"/>
          </a:p>
        </p:txBody>
      </p:sp>
      <p:sp>
        <p:nvSpPr>
          <p:cNvPr id="5" name="Content Placeholder 2">
            <a:extLst>
              <a:ext uri="{FF2B5EF4-FFF2-40B4-BE49-F238E27FC236}">
                <a16:creationId xmlns:a16="http://schemas.microsoft.com/office/drawing/2014/main" id="{C6E2DB2D-C20C-4045-8EEF-29DD0B4A4B75}"/>
              </a:ext>
            </a:extLst>
          </p:cNvPr>
          <p:cNvSpPr txBox="1">
            <a:spLocks/>
          </p:cNvSpPr>
          <p:nvPr/>
        </p:nvSpPr>
        <p:spPr>
          <a:xfrm>
            <a:off x="6230256" y="1455057"/>
            <a:ext cx="5123544" cy="394788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2400" dirty="0"/>
          </a:p>
          <a:p>
            <a:endParaRPr lang="en-GB" sz="2400" dirty="0"/>
          </a:p>
        </p:txBody>
      </p:sp>
      <p:sp>
        <p:nvSpPr>
          <p:cNvPr id="6" name="Content Placeholder 2">
            <a:extLst>
              <a:ext uri="{FF2B5EF4-FFF2-40B4-BE49-F238E27FC236}">
                <a16:creationId xmlns:a16="http://schemas.microsoft.com/office/drawing/2014/main" id="{6E1F19C2-7379-4961-B8E9-F92C74161DCB}"/>
              </a:ext>
            </a:extLst>
          </p:cNvPr>
          <p:cNvSpPr txBox="1">
            <a:spLocks/>
          </p:cNvSpPr>
          <p:nvPr/>
        </p:nvSpPr>
        <p:spPr>
          <a:xfrm>
            <a:off x="7323991" y="1531809"/>
            <a:ext cx="4789437" cy="2634340"/>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solidFill>
                  <a:srgbClr val="FF0000"/>
                </a:solidFill>
              </a:rPr>
              <a:t>Be aware of the warning signs </a:t>
            </a:r>
          </a:p>
          <a:p>
            <a:pPr lvl="1"/>
            <a:r>
              <a:rPr lang="en-GB" dirty="0"/>
              <a:t>Secretive behaviour</a:t>
            </a:r>
          </a:p>
          <a:p>
            <a:pPr lvl="1"/>
            <a:r>
              <a:rPr lang="en-GB" dirty="0"/>
              <a:t>Using their phones late at night </a:t>
            </a:r>
          </a:p>
          <a:p>
            <a:pPr lvl="1"/>
            <a:r>
              <a:rPr lang="en-GB" dirty="0"/>
              <a:t>Problems sleeping or eating </a:t>
            </a:r>
          </a:p>
          <a:p>
            <a:pPr lvl="1"/>
            <a:r>
              <a:rPr lang="en-GB" dirty="0"/>
              <a:t>No interest in any other recreational activities</a:t>
            </a:r>
          </a:p>
          <a:p>
            <a:pPr lvl="1"/>
            <a:r>
              <a:rPr lang="en-GB" dirty="0"/>
              <a:t>Anxious</a:t>
            </a:r>
          </a:p>
          <a:p>
            <a:pPr lvl="1"/>
            <a:r>
              <a:rPr lang="en-GB" dirty="0"/>
              <a:t>Depressed</a:t>
            </a:r>
          </a:p>
          <a:p>
            <a:pPr lvl="1"/>
            <a:endParaRPr lang="en-GB" dirty="0"/>
          </a:p>
          <a:p>
            <a:pPr marL="0" indent="0">
              <a:buNone/>
            </a:pPr>
            <a:endParaRPr lang="en-GB" dirty="0"/>
          </a:p>
          <a:p>
            <a:endParaRPr lang="en-GB" dirty="0"/>
          </a:p>
        </p:txBody>
      </p:sp>
    </p:spTree>
    <p:extLst>
      <p:ext uri="{BB962C8B-B14F-4D97-AF65-F5344CB8AC3E}">
        <p14:creationId xmlns:p14="http://schemas.microsoft.com/office/powerpoint/2010/main" val="179035972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943" y="1392502"/>
            <a:ext cx="9448800" cy="1825096"/>
          </a:xfrm>
        </p:spPr>
        <p:txBody>
          <a:bodyPr/>
          <a:lstStyle/>
          <a:p>
            <a:r>
              <a:rPr lang="en-GB" dirty="0" smtClean="0"/>
              <a:t>Secondary E-Safety Smart</a:t>
            </a:r>
            <a:endParaRPr lang="en-GB" dirty="0"/>
          </a:p>
        </p:txBody>
      </p:sp>
      <p:sp>
        <p:nvSpPr>
          <p:cNvPr id="3" name="Subtitle 2"/>
          <p:cNvSpPr>
            <a:spLocks noGrp="1"/>
          </p:cNvSpPr>
          <p:nvPr>
            <p:ph type="subTitle" idx="1"/>
          </p:nvPr>
        </p:nvSpPr>
        <p:spPr>
          <a:xfrm>
            <a:off x="1819275" y="3666077"/>
            <a:ext cx="9448800" cy="685800"/>
          </a:xfrm>
        </p:spPr>
        <p:txBody>
          <a:bodyPr>
            <a:noAutofit/>
          </a:bodyPr>
          <a:lstStyle/>
          <a:p>
            <a:r>
              <a:rPr lang="en-GB" sz="2800" dirty="0" smtClean="0"/>
              <a:t>Clare Adams</a:t>
            </a:r>
          </a:p>
          <a:p>
            <a:r>
              <a:rPr lang="en-GB" sz="2800" dirty="0" smtClean="0"/>
              <a:t>Deputy Headteacher/Designated Safeguarding Lead/IT &amp; Computing Teacher</a:t>
            </a:r>
            <a:endParaRPr lang="en-GB" sz="2800" dirty="0"/>
          </a:p>
        </p:txBody>
      </p:sp>
      <p:pic>
        <p:nvPicPr>
          <p:cNvPr id="4" name="Picture 3"/>
          <p:cNvPicPr>
            <a:picLocks noChangeAspect="1"/>
          </p:cNvPicPr>
          <p:nvPr/>
        </p:nvPicPr>
        <p:blipFill rotWithShape="1">
          <a:blip r:embed="rId3"/>
          <a:srcRect l="76416" t="20000" r="13825" b="67229"/>
          <a:stretch/>
        </p:blipFill>
        <p:spPr>
          <a:xfrm>
            <a:off x="9624743" y="544781"/>
            <a:ext cx="2391313" cy="1760269"/>
          </a:xfrm>
          <a:prstGeom prst="rect">
            <a:avLst/>
          </a:prstGeom>
        </p:spPr>
      </p:pic>
    </p:spTree>
    <p:custDataLst>
      <p:tags r:id="rId1"/>
    </p:custDataLst>
    <p:extLst>
      <p:ext uri="{BB962C8B-B14F-4D97-AF65-F5344CB8AC3E}">
        <p14:creationId xmlns:p14="http://schemas.microsoft.com/office/powerpoint/2010/main" val="97033463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24499" y="192873"/>
            <a:ext cx="5991225" cy="931077"/>
          </a:xfrm>
        </p:spPr>
        <p:txBody>
          <a:bodyPr>
            <a:normAutofit fontScale="90000"/>
          </a:bodyPr>
          <a:lstStyle/>
          <a:p>
            <a:r>
              <a:rPr lang="en-GB" dirty="0" smtClean="0"/>
              <a:t>If you are using Apple</a:t>
            </a:r>
            <a:endParaRPr lang="en-GB" dirty="0"/>
          </a:p>
        </p:txBody>
      </p:sp>
      <p:pic>
        <p:nvPicPr>
          <p:cNvPr id="4" name="Content Placeholder 3"/>
          <p:cNvPicPr>
            <a:picLocks noGrp="1" noChangeAspect="1"/>
          </p:cNvPicPr>
          <p:nvPr>
            <p:ph idx="1"/>
          </p:nvPr>
        </p:nvPicPr>
        <p:blipFill>
          <a:blip r:embed="rId3"/>
          <a:stretch>
            <a:fillRect/>
          </a:stretch>
        </p:blipFill>
        <p:spPr>
          <a:xfrm>
            <a:off x="2257425" y="1123950"/>
            <a:ext cx="8324850" cy="5935129"/>
          </a:xfrm>
          <a:prstGeom prst="rect">
            <a:avLst/>
          </a:prstGeom>
        </p:spPr>
      </p:pic>
    </p:spTree>
    <p:custDataLst>
      <p:tags r:id="rId1"/>
    </p:custDataLst>
    <p:extLst>
      <p:ext uri="{BB962C8B-B14F-4D97-AF65-F5344CB8AC3E}">
        <p14:creationId xmlns:p14="http://schemas.microsoft.com/office/powerpoint/2010/main" val="115143355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5860248"/>
            <a:ext cx="11982450" cy="1293028"/>
          </a:xfrm>
        </p:spPr>
        <p:txBody>
          <a:bodyPr>
            <a:normAutofit/>
          </a:bodyPr>
          <a:lstStyle/>
          <a:p>
            <a:r>
              <a:rPr lang="en-GB" sz="3600" dirty="0" smtClean="0"/>
              <a:t>www.o2.co.uk/help/nspcc/child-protection</a:t>
            </a:r>
            <a:endParaRPr lang="en-GB" sz="3600" dirty="0"/>
          </a:p>
        </p:txBody>
      </p:sp>
      <p:pic>
        <p:nvPicPr>
          <p:cNvPr id="4" name="Content Placeholder 3"/>
          <p:cNvPicPr>
            <a:picLocks noGrp="1" noChangeAspect="1"/>
          </p:cNvPicPr>
          <p:nvPr>
            <p:ph idx="1"/>
          </p:nvPr>
        </p:nvPicPr>
        <p:blipFill>
          <a:blip r:embed="rId3"/>
          <a:stretch>
            <a:fillRect/>
          </a:stretch>
        </p:blipFill>
        <p:spPr>
          <a:xfrm>
            <a:off x="2447925" y="0"/>
            <a:ext cx="7849038" cy="5995697"/>
          </a:xfrm>
          <a:prstGeom prst="rect">
            <a:avLst/>
          </a:prstGeom>
        </p:spPr>
      </p:pic>
    </p:spTree>
    <p:custDataLst>
      <p:tags r:id="rId1"/>
    </p:custDataLst>
    <p:extLst>
      <p:ext uri="{BB962C8B-B14F-4D97-AF65-F5344CB8AC3E}">
        <p14:creationId xmlns:p14="http://schemas.microsoft.com/office/powerpoint/2010/main" val="350876809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90900" y="326223"/>
            <a:ext cx="8610600" cy="1293028"/>
          </a:xfrm>
        </p:spPr>
        <p:txBody>
          <a:bodyPr/>
          <a:lstStyle/>
          <a:p>
            <a:r>
              <a:rPr lang="en-GB" dirty="0" smtClean="0"/>
              <a:t>Most apps you need to be 13 or over to download</a:t>
            </a:r>
            <a:endParaRPr lang="en-GB" dirty="0"/>
          </a:p>
        </p:txBody>
      </p:sp>
      <p:pic>
        <p:nvPicPr>
          <p:cNvPr id="5" name="Content Placeholder 4"/>
          <p:cNvPicPr>
            <a:picLocks noGrp="1" noChangeAspect="1"/>
          </p:cNvPicPr>
          <p:nvPr>
            <p:ph idx="1"/>
          </p:nvPr>
        </p:nvPicPr>
        <p:blipFill>
          <a:blip r:embed="rId3"/>
          <a:stretch>
            <a:fillRect/>
          </a:stretch>
        </p:blipFill>
        <p:spPr>
          <a:xfrm>
            <a:off x="6096000" y="1825624"/>
            <a:ext cx="5753100" cy="4909667"/>
          </a:xfrm>
          <a:prstGeom prst="rect">
            <a:avLst/>
          </a:prstGeom>
        </p:spPr>
      </p:pic>
      <p:pic>
        <p:nvPicPr>
          <p:cNvPr id="4" name="Picture 3"/>
          <p:cNvPicPr>
            <a:picLocks noChangeAspect="1"/>
          </p:cNvPicPr>
          <p:nvPr/>
        </p:nvPicPr>
        <p:blipFill>
          <a:blip r:embed="rId4"/>
          <a:stretch>
            <a:fillRect/>
          </a:stretch>
        </p:blipFill>
        <p:spPr>
          <a:xfrm>
            <a:off x="400050" y="1134662"/>
            <a:ext cx="4924425" cy="5480773"/>
          </a:xfrm>
          <a:prstGeom prst="rect">
            <a:avLst/>
          </a:prstGeom>
        </p:spPr>
      </p:pic>
    </p:spTree>
    <p:custDataLst>
      <p:tags r:id="rId1"/>
    </p:custDataLst>
    <p:extLst>
      <p:ext uri="{BB962C8B-B14F-4D97-AF65-F5344CB8AC3E}">
        <p14:creationId xmlns:p14="http://schemas.microsoft.com/office/powerpoint/2010/main" val="137584954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1675" y="0"/>
            <a:ext cx="8610600" cy="1293028"/>
          </a:xfrm>
        </p:spPr>
        <p:txBody>
          <a:bodyPr>
            <a:normAutofit/>
          </a:bodyPr>
          <a:lstStyle/>
          <a:p>
            <a:r>
              <a:rPr lang="en-GB" sz="6000" dirty="0" smtClean="0"/>
              <a:t>Top Tips</a:t>
            </a:r>
            <a:endParaRPr lang="en-GB" sz="6000" dirty="0"/>
          </a:p>
        </p:txBody>
      </p:sp>
      <p:sp>
        <p:nvSpPr>
          <p:cNvPr id="3" name="Content Placeholder 2"/>
          <p:cNvSpPr>
            <a:spLocks noGrp="1"/>
          </p:cNvSpPr>
          <p:nvPr>
            <p:ph idx="1"/>
          </p:nvPr>
        </p:nvSpPr>
        <p:spPr>
          <a:xfrm>
            <a:off x="1524000" y="1184910"/>
            <a:ext cx="10820400" cy="4024125"/>
          </a:xfrm>
        </p:spPr>
        <p:txBody>
          <a:bodyPr>
            <a:noAutofit/>
          </a:bodyPr>
          <a:lstStyle/>
          <a:p>
            <a:r>
              <a:rPr lang="en-GB" sz="2800" b="1" dirty="0"/>
              <a:t>Start discussing online safety at an early age</a:t>
            </a:r>
            <a:r>
              <a:rPr lang="en-GB" sz="2800" b="1" dirty="0" smtClean="0"/>
              <a:t>’</a:t>
            </a:r>
          </a:p>
          <a:p>
            <a:r>
              <a:rPr lang="en-GB" sz="2800" b="1" dirty="0"/>
              <a:t>‘If you wouldn’t do it face to face - Don’t do it online</a:t>
            </a:r>
            <a:r>
              <a:rPr lang="en-GB" sz="2800" b="1" dirty="0" smtClean="0"/>
              <a:t>’</a:t>
            </a:r>
          </a:p>
          <a:p>
            <a:r>
              <a:rPr lang="en-GB" sz="2800" b="1" dirty="0"/>
              <a:t>‘Teach them to beware of strangers bearing gifts</a:t>
            </a:r>
            <a:r>
              <a:rPr lang="en-GB" sz="2800" b="1" dirty="0" smtClean="0"/>
              <a:t>’</a:t>
            </a:r>
          </a:p>
          <a:p>
            <a:r>
              <a:rPr lang="en-GB" sz="2800" b="1" dirty="0"/>
              <a:t>‘Once you’ve written something you can’t delete it</a:t>
            </a:r>
            <a:r>
              <a:rPr lang="en-GB" sz="2800" b="1" dirty="0" smtClean="0"/>
              <a:t>’</a:t>
            </a:r>
          </a:p>
          <a:p>
            <a:r>
              <a:rPr lang="en-GB" sz="2800" b="1" dirty="0"/>
              <a:t>‘Never, under any circumstances, browse unaccompanied</a:t>
            </a:r>
            <a:r>
              <a:rPr lang="en-GB" sz="2800" b="1" dirty="0" smtClean="0"/>
              <a:t>’</a:t>
            </a:r>
          </a:p>
          <a:p>
            <a:r>
              <a:rPr lang="en-GB" sz="2800" b="1" dirty="0"/>
              <a:t>‘Become friends and contacts in your child’s social media</a:t>
            </a:r>
            <a:r>
              <a:rPr lang="en-GB" sz="2800" b="1" dirty="0" smtClean="0"/>
              <a:t>’</a:t>
            </a:r>
          </a:p>
          <a:p>
            <a:r>
              <a:rPr lang="en-GB" sz="2800" b="1" dirty="0"/>
              <a:t>‘Just apply standards you adopt offline to the online world</a:t>
            </a:r>
            <a:r>
              <a:rPr lang="en-GB" sz="2800" b="1" dirty="0" smtClean="0"/>
              <a:t>’	</a:t>
            </a:r>
          </a:p>
          <a:p>
            <a:r>
              <a:rPr lang="en-GB" sz="2800" b="1" dirty="0"/>
              <a:t>‘Anything that is put online should assumed to be permanent</a:t>
            </a:r>
            <a:r>
              <a:rPr lang="en-GB" sz="2800" b="1" dirty="0" smtClean="0"/>
              <a:t>’</a:t>
            </a:r>
          </a:p>
          <a:p>
            <a:r>
              <a:rPr lang="en-GB" sz="2800" b="1" dirty="0">
                <a:solidFill>
                  <a:srgbClr val="FF0000"/>
                </a:solidFill>
              </a:rPr>
              <a:t>‘Learn about something yourself if you don’t know</a:t>
            </a:r>
            <a:r>
              <a:rPr lang="en-GB" sz="2800" b="1" dirty="0" smtClean="0">
                <a:solidFill>
                  <a:srgbClr val="FF0000"/>
                </a:solidFill>
              </a:rPr>
              <a:t>’ Ignorance is no excuse </a:t>
            </a:r>
            <a:endParaRPr lang="en-GB" sz="2800" dirty="0">
              <a:solidFill>
                <a:srgbClr val="FF0000"/>
              </a:solidFill>
            </a:endParaRPr>
          </a:p>
        </p:txBody>
      </p:sp>
    </p:spTree>
    <p:custDataLst>
      <p:tags r:id="rId1"/>
    </p:custDataLst>
    <p:extLst>
      <p:ext uri="{BB962C8B-B14F-4D97-AF65-F5344CB8AC3E}">
        <p14:creationId xmlns:p14="http://schemas.microsoft.com/office/powerpoint/2010/main" val="253750373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Once you’ve seen it… </a:t>
            </a:r>
            <a:br>
              <a:rPr lang="en-GB" dirty="0" smtClean="0"/>
            </a:br>
            <a:r>
              <a:rPr lang="en-GB" dirty="0" smtClean="0"/>
              <a:t>you can’t </a:t>
            </a:r>
            <a:r>
              <a:rPr lang="en-GB" dirty="0" err="1" smtClean="0"/>
              <a:t>unsee</a:t>
            </a:r>
            <a:r>
              <a:rPr lang="en-GB" dirty="0" smtClean="0"/>
              <a:t> it</a:t>
            </a:r>
            <a:endParaRPr lang="en-GB" dirty="0"/>
          </a:p>
        </p:txBody>
      </p:sp>
      <p:sp>
        <p:nvSpPr>
          <p:cNvPr id="3" name="Content Placeholder 2"/>
          <p:cNvSpPr>
            <a:spLocks noGrp="1"/>
          </p:cNvSpPr>
          <p:nvPr>
            <p:ph idx="1"/>
          </p:nvPr>
        </p:nvSpPr>
        <p:spPr/>
        <p:txBody>
          <a:bodyPr>
            <a:normAutofit/>
          </a:bodyPr>
          <a:lstStyle/>
          <a:p>
            <a:r>
              <a:rPr lang="en-GB" sz="2400" dirty="0" smtClean="0"/>
              <a:t>Letting your child use your phone when adult messages come through can be a problem</a:t>
            </a:r>
          </a:p>
          <a:p>
            <a:r>
              <a:rPr lang="en-GB" sz="2400" dirty="0" smtClean="0"/>
              <a:t>Older siblings can expose younger children to content that isn’t appropriate</a:t>
            </a:r>
          </a:p>
          <a:p>
            <a:endParaRPr lang="en-GB" sz="2400" dirty="0"/>
          </a:p>
          <a:p>
            <a:r>
              <a:rPr lang="en-GB" sz="2400" dirty="0" smtClean="0"/>
              <a:t>YouTube Safety = YouTube Kids</a:t>
            </a:r>
          </a:p>
          <a:p>
            <a:endParaRPr lang="en-GB" sz="2400" dirty="0"/>
          </a:p>
          <a:p>
            <a:pPr marL="0" indent="0">
              <a:buNone/>
            </a:pPr>
            <a:r>
              <a:rPr lang="en-GB" sz="2400" dirty="0"/>
              <a:t>Has your child ever said something, and you've wondered where they picked it up? With child-friendly apps like YouTube Kids, you can make sure their influences are the right ones</a:t>
            </a:r>
            <a:r>
              <a:rPr lang="en-GB" dirty="0" smtClean="0"/>
              <a:t>	</a:t>
            </a:r>
          </a:p>
          <a:p>
            <a:pPr lvl="1"/>
            <a:endParaRPr lang="en-GB" dirty="0"/>
          </a:p>
        </p:txBody>
      </p:sp>
    </p:spTree>
    <p:custDataLst>
      <p:tags r:id="rId1"/>
    </p:custDataLst>
    <p:extLst>
      <p:ext uri="{BB962C8B-B14F-4D97-AF65-F5344CB8AC3E}">
        <p14:creationId xmlns:p14="http://schemas.microsoft.com/office/powerpoint/2010/main" val="147174112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5100" y="183348"/>
            <a:ext cx="8610600" cy="1293028"/>
          </a:xfrm>
        </p:spPr>
        <p:txBody>
          <a:bodyPr/>
          <a:lstStyle/>
          <a:p>
            <a:r>
              <a:rPr lang="en-GB" dirty="0" smtClean="0"/>
              <a:t>What do we see at Secondary?</a:t>
            </a:r>
            <a:endParaRPr lang="en-GB" dirty="0"/>
          </a:p>
        </p:txBody>
      </p:sp>
      <p:sp>
        <p:nvSpPr>
          <p:cNvPr id="3" name="Content Placeholder 2"/>
          <p:cNvSpPr>
            <a:spLocks noGrp="1"/>
          </p:cNvSpPr>
          <p:nvPr>
            <p:ph idx="1"/>
          </p:nvPr>
        </p:nvSpPr>
        <p:spPr/>
        <p:txBody>
          <a:bodyPr>
            <a:normAutofit lnSpcReduction="10000"/>
          </a:bodyPr>
          <a:lstStyle/>
          <a:p>
            <a:r>
              <a:rPr lang="en-GB" sz="3200" dirty="0" smtClean="0"/>
              <a:t>Life changing issues caused by the sharing of sexually explicit images – Sexting</a:t>
            </a:r>
          </a:p>
          <a:p>
            <a:endParaRPr lang="en-GB" sz="3200" dirty="0"/>
          </a:p>
          <a:p>
            <a:r>
              <a:rPr lang="en-GB" sz="3200" dirty="0" smtClean="0"/>
              <a:t>Inappropriate messages sent to groups about suicide – KMS</a:t>
            </a:r>
          </a:p>
          <a:p>
            <a:endParaRPr lang="en-GB" sz="3200" dirty="0"/>
          </a:p>
          <a:p>
            <a:r>
              <a:rPr lang="en-GB" sz="3200" dirty="0" smtClean="0"/>
              <a:t>Police involvement when videos are taken and then shared</a:t>
            </a:r>
          </a:p>
          <a:p>
            <a:endParaRPr lang="en-GB" dirty="0"/>
          </a:p>
          <a:p>
            <a:endParaRPr lang="en-GB" dirty="0" smtClean="0"/>
          </a:p>
        </p:txBody>
      </p:sp>
    </p:spTree>
    <p:custDataLst>
      <p:tags r:id="rId1"/>
    </p:custDataLst>
    <p:extLst>
      <p:ext uri="{BB962C8B-B14F-4D97-AF65-F5344CB8AC3E}">
        <p14:creationId xmlns:p14="http://schemas.microsoft.com/office/powerpoint/2010/main" val="171180851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76600" y="269073"/>
            <a:ext cx="8610600" cy="1293028"/>
          </a:xfrm>
        </p:spPr>
        <p:txBody>
          <a:bodyPr>
            <a:normAutofit fontScale="90000"/>
          </a:bodyPr>
          <a:lstStyle/>
          <a:p>
            <a:r>
              <a:rPr lang="en-GB" dirty="0" smtClean="0"/>
              <a:t>Where can I find some of the resources you’ve talked about?                                                                                               </a:t>
            </a:r>
            <a:endParaRPr lang="en-GB" dirty="0"/>
          </a:p>
        </p:txBody>
      </p:sp>
      <p:pic>
        <p:nvPicPr>
          <p:cNvPr id="4" name="Content Placeholder 3"/>
          <p:cNvPicPr>
            <a:picLocks noGrp="1" noChangeAspect="1"/>
          </p:cNvPicPr>
          <p:nvPr>
            <p:ph idx="1"/>
          </p:nvPr>
        </p:nvPicPr>
        <p:blipFill rotWithShape="1">
          <a:blip r:embed="rId2"/>
          <a:srcRect l="17515" t="16103" r="11611" b="4596"/>
          <a:stretch/>
        </p:blipFill>
        <p:spPr>
          <a:xfrm>
            <a:off x="161925" y="1365088"/>
            <a:ext cx="8258175" cy="5197637"/>
          </a:xfrm>
          <a:prstGeom prst="rect">
            <a:avLst/>
          </a:prstGeom>
        </p:spPr>
      </p:pic>
      <p:pic>
        <p:nvPicPr>
          <p:cNvPr id="5" name="Picture 4"/>
          <p:cNvPicPr>
            <a:picLocks noChangeAspect="1"/>
          </p:cNvPicPr>
          <p:nvPr/>
        </p:nvPicPr>
        <p:blipFill rotWithShape="1">
          <a:blip r:embed="rId3"/>
          <a:srcRect l="23684" t="19591" r="38651" b="16666"/>
          <a:stretch/>
        </p:blipFill>
        <p:spPr>
          <a:xfrm>
            <a:off x="7343775" y="1771650"/>
            <a:ext cx="4842720" cy="4610100"/>
          </a:xfrm>
          <a:prstGeom prst="rect">
            <a:avLst/>
          </a:prstGeom>
        </p:spPr>
      </p:pic>
    </p:spTree>
    <p:extLst>
      <p:ext uri="{BB962C8B-B14F-4D97-AF65-F5344CB8AC3E}">
        <p14:creationId xmlns:p14="http://schemas.microsoft.com/office/powerpoint/2010/main" val="48711381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1400" y="307173"/>
            <a:ext cx="8610600" cy="1293028"/>
          </a:xfrm>
        </p:spPr>
        <p:txBody>
          <a:bodyPr/>
          <a:lstStyle/>
          <a:p>
            <a:r>
              <a:rPr lang="en-GB" dirty="0" smtClean="0"/>
              <a:t>Final thoughts, to summarise</a:t>
            </a:r>
            <a:endParaRPr lang="en-GB" dirty="0"/>
          </a:p>
        </p:txBody>
      </p:sp>
      <p:pic>
        <p:nvPicPr>
          <p:cNvPr id="4" name="j150BqInjnY"/>
          <p:cNvPicPr>
            <a:picLocks noGrp="1" noRot="1" noChangeAspect="1"/>
          </p:cNvPicPr>
          <p:nvPr>
            <p:ph idx="1"/>
            <a:videoFile r:link="rId1"/>
          </p:nvPr>
        </p:nvPicPr>
        <p:blipFill>
          <a:blip r:embed="rId3"/>
          <a:stretch>
            <a:fillRect/>
          </a:stretch>
        </p:blipFill>
        <p:spPr>
          <a:xfrm>
            <a:off x="971550" y="1322785"/>
            <a:ext cx="9163049" cy="5154215"/>
          </a:xfrm>
          <a:prstGeom prst="rect">
            <a:avLst/>
          </a:prstGeom>
        </p:spPr>
      </p:pic>
    </p:spTree>
    <p:extLst>
      <p:ext uri="{BB962C8B-B14F-4D97-AF65-F5344CB8AC3E}">
        <p14:creationId xmlns:p14="http://schemas.microsoft.com/office/powerpoint/2010/main" val="100091429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Any questions?</a:t>
            </a:r>
            <a:endParaRPr lang="en-GB" dirty="0"/>
          </a:p>
        </p:txBody>
      </p:sp>
      <p:sp>
        <p:nvSpPr>
          <p:cNvPr id="3" name="Subtitle 2"/>
          <p:cNvSpPr>
            <a:spLocks noGrp="1"/>
          </p:cNvSpPr>
          <p:nvPr>
            <p:ph type="subTitle" idx="1"/>
          </p:nvPr>
        </p:nvSpPr>
        <p:spPr/>
        <p:txBody>
          <a:bodyPr/>
          <a:lstStyle/>
          <a:p>
            <a:r>
              <a:rPr lang="en-GB" dirty="0" smtClean="0"/>
              <a:t>We hope you’ve found the evening useful and we are here to help you through this unknown time!  We’re in it together!</a:t>
            </a:r>
            <a:endParaRPr lang="en-GB" dirty="0"/>
          </a:p>
        </p:txBody>
      </p:sp>
    </p:spTree>
    <p:extLst>
      <p:ext uri="{BB962C8B-B14F-4D97-AF65-F5344CB8AC3E}">
        <p14:creationId xmlns:p14="http://schemas.microsoft.com/office/powerpoint/2010/main" val="5392711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C4220D"/>
      </a:accent1>
      <a:accent2>
        <a:srgbClr val="EB7712"/>
      </a:accent2>
      <a:accent3>
        <a:srgbClr val="ECBD31"/>
      </a:accent3>
      <a:accent4>
        <a:srgbClr val="92CE4A"/>
      </a:accent4>
      <a:accent5>
        <a:srgbClr val="50CFB4"/>
      </a:accent5>
      <a:accent6>
        <a:srgbClr val="0D8EC5"/>
      </a:accent6>
      <a:hlink>
        <a:srgbClr val="EA5A0C"/>
      </a:hlink>
      <a:folHlink>
        <a:srgbClr val="F09D3A"/>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FE1EB5C7-81A8-4CBA-AE6E-B3BF73DC389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TM04033937[[fn=Vapor Trail]]</Template>
  <TotalTime>1044</TotalTime>
  <Words>2457</Words>
  <Application>Microsoft Office PowerPoint</Application>
  <PresentationFormat>Widescreen</PresentationFormat>
  <Paragraphs>252</Paragraphs>
  <Slides>45</Slides>
  <Notes>12</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45</vt:i4>
      </vt:variant>
    </vt:vector>
  </HeadingPairs>
  <TitlesOfParts>
    <vt:vector size="49" baseType="lpstr">
      <vt:lpstr>Arial</vt:lpstr>
      <vt:lpstr>Calibri</vt:lpstr>
      <vt:lpstr>Century Gothic</vt:lpstr>
      <vt:lpstr>Vapor Trail</vt:lpstr>
      <vt:lpstr>Wellbeing  in the 21st century</vt:lpstr>
      <vt:lpstr>Welcome</vt:lpstr>
      <vt:lpstr>The current climate</vt:lpstr>
      <vt:lpstr>So what are the benefits of growing up in today’s society?</vt:lpstr>
      <vt:lpstr>Benefits &amp; dangers</vt:lpstr>
      <vt:lpstr>Let’s talk ofcom statistics…</vt:lpstr>
      <vt:lpstr>Let’s talk ofcom statistics…</vt:lpstr>
      <vt:lpstr>Let’s talk ofcom statistics…</vt:lpstr>
      <vt:lpstr>How times are changing</vt:lpstr>
      <vt:lpstr>Online time</vt:lpstr>
      <vt:lpstr>The current climate</vt:lpstr>
      <vt:lpstr>NSPCC statistics</vt:lpstr>
      <vt:lpstr>What Do we see in school?</vt:lpstr>
      <vt:lpstr>Cyberbullying-  whose responsibility?</vt:lpstr>
      <vt:lpstr>One of our biggest worries- anxiety</vt:lpstr>
      <vt:lpstr>Mental health  &amp; wellbeing</vt:lpstr>
      <vt:lpstr>Barbara Johnson &amp; abbie page</vt:lpstr>
      <vt:lpstr>What we see and how we support mental health &amp; anxiety</vt:lpstr>
      <vt:lpstr>What we see and how we support mental health &amp; anxiety</vt:lpstr>
      <vt:lpstr>Advice for parents</vt:lpstr>
      <vt:lpstr>Pcso Alex Baldwin</vt:lpstr>
      <vt:lpstr>National statistics </vt:lpstr>
      <vt:lpstr>National statistics </vt:lpstr>
      <vt:lpstr>National statistics </vt:lpstr>
      <vt:lpstr>Personal accounts </vt:lpstr>
      <vt:lpstr>Advice for parents</vt:lpstr>
      <vt:lpstr>Our school findings</vt:lpstr>
      <vt:lpstr>PowerPoint Presentation</vt:lpstr>
      <vt:lpstr>PowerPoint Presentation</vt:lpstr>
      <vt:lpstr>How long on average do you spend online?</vt:lpstr>
      <vt:lpstr>PowerPoint Presentation</vt:lpstr>
      <vt:lpstr>PowerPoint Presentation</vt:lpstr>
      <vt:lpstr>PowerPoint Presentation</vt:lpstr>
      <vt:lpstr>What do we do in school to educate children?</vt:lpstr>
      <vt:lpstr>What can you do as parents?</vt:lpstr>
      <vt:lpstr>Secondary E-Safety Smart</vt:lpstr>
      <vt:lpstr>If you are using Apple</vt:lpstr>
      <vt:lpstr>www.o2.co.uk/help/nspcc/child-protection</vt:lpstr>
      <vt:lpstr>Most apps you need to be 13 or over to download</vt:lpstr>
      <vt:lpstr>Top Tips</vt:lpstr>
      <vt:lpstr>Once you’ve seen it…  you can’t unsee it</vt:lpstr>
      <vt:lpstr>What do we see at Secondary?</vt:lpstr>
      <vt:lpstr>Where can I find some of the resources you’ve talked about?                                                                                               </vt:lpstr>
      <vt:lpstr>Final thoughts, to summarise</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Wellbeing  in the 21st century</dc:title>
  <dc:creator>poulner local account</dc:creator>
  <cp:lastModifiedBy>Jo Walker</cp:lastModifiedBy>
  <cp:revision>55</cp:revision>
  <cp:lastPrinted>2018-11-15T15:32:33Z</cp:lastPrinted>
  <dcterms:created xsi:type="dcterms:W3CDTF">2018-11-13T21:02:23Z</dcterms:created>
  <dcterms:modified xsi:type="dcterms:W3CDTF">2018-11-16T09:25:16Z</dcterms:modified>
</cp:coreProperties>
</file>